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  <p:sldMasterId id="2147483888" r:id="rId2"/>
    <p:sldMasterId id="2147483990" r:id="rId3"/>
  </p:sldMasterIdLst>
  <p:notesMasterIdLst>
    <p:notesMasterId r:id="rId96"/>
  </p:notesMasterIdLst>
  <p:handoutMasterIdLst>
    <p:handoutMasterId r:id="rId97"/>
  </p:handoutMasterIdLst>
  <p:sldIdLst>
    <p:sldId id="256" r:id="rId4"/>
    <p:sldId id="415" r:id="rId5"/>
    <p:sldId id="414" r:id="rId6"/>
    <p:sldId id="298" r:id="rId7"/>
    <p:sldId id="306" r:id="rId8"/>
    <p:sldId id="309" r:id="rId9"/>
    <p:sldId id="308" r:id="rId10"/>
    <p:sldId id="335" r:id="rId11"/>
    <p:sldId id="444" r:id="rId12"/>
    <p:sldId id="314" r:id="rId13"/>
    <p:sldId id="313" r:id="rId14"/>
    <p:sldId id="318" r:id="rId15"/>
    <p:sldId id="317" r:id="rId16"/>
    <p:sldId id="316" r:id="rId17"/>
    <p:sldId id="319" r:id="rId18"/>
    <p:sldId id="416" r:id="rId19"/>
    <p:sldId id="446" r:id="rId20"/>
    <p:sldId id="425" r:id="rId21"/>
    <p:sldId id="417" r:id="rId22"/>
    <p:sldId id="445" r:id="rId23"/>
    <p:sldId id="323" r:id="rId24"/>
    <p:sldId id="424" r:id="rId25"/>
    <p:sldId id="324" r:id="rId26"/>
    <p:sldId id="426" r:id="rId27"/>
    <p:sldId id="326" r:id="rId28"/>
    <p:sldId id="327" r:id="rId29"/>
    <p:sldId id="328" r:id="rId30"/>
    <p:sldId id="329" r:id="rId31"/>
    <p:sldId id="330" r:id="rId32"/>
    <p:sldId id="331" r:id="rId33"/>
    <p:sldId id="427" r:id="rId34"/>
    <p:sldId id="428" r:id="rId35"/>
    <p:sldId id="429" r:id="rId36"/>
    <p:sldId id="433" r:id="rId37"/>
    <p:sldId id="434" r:id="rId38"/>
    <p:sldId id="435" r:id="rId39"/>
    <p:sldId id="338" r:id="rId40"/>
    <p:sldId id="418" r:id="rId41"/>
    <p:sldId id="430" r:id="rId42"/>
    <p:sldId id="336" r:id="rId43"/>
    <p:sldId id="368" r:id="rId44"/>
    <p:sldId id="337" r:id="rId45"/>
    <p:sldId id="431" r:id="rId46"/>
    <p:sldId id="369" r:id="rId47"/>
    <p:sldId id="339" r:id="rId48"/>
    <p:sldId id="340" r:id="rId49"/>
    <p:sldId id="341" r:id="rId50"/>
    <p:sldId id="342" r:id="rId51"/>
    <p:sldId id="343" r:id="rId52"/>
    <p:sldId id="370" r:id="rId53"/>
    <p:sldId id="408" r:id="rId54"/>
    <p:sldId id="409" r:id="rId55"/>
    <p:sldId id="344" r:id="rId56"/>
    <p:sldId id="371" r:id="rId57"/>
    <p:sldId id="412" r:id="rId58"/>
    <p:sldId id="413" r:id="rId59"/>
    <p:sldId id="411" r:id="rId60"/>
    <p:sldId id="447" r:id="rId61"/>
    <p:sldId id="448" r:id="rId62"/>
    <p:sldId id="449" r:id="rId63"/>
    <p:sldId id="410" r:id="rId64"/>
    <p:sldId id="373" r:id="rId65"/>
    <p:sldId id="345" r:id="rId66"/>
    <p:sldId id="346" r:id="rId67"/>
    <p:sldId id="350" r:id="rId68"/>
    <p:sldId id="347" r:id="rId69"/>
    <p:sldId id="348" r:id="rId70"/>
    <p:sldId id="351" r:id="rId71"/>
    <p:sldId id="349" r:id="rId72"/>
    <p:sldId id="374" r:id="rId73"/>
    <p:sldId id="352" r:id="rId74"/>
    <p:sldId id="354" r:id="rId75"/>
    <p:sldId id="355" r:id="rId76"/>
    <p:sldId id="356" r:id="rId77"/>
    <p:sldId id="378" r:id="rId78"/>
    <p:sldId id="358" r:id="rId79"/>
    <p:sldId id="442" r:id="rId80"/>
    <p:sldId id="443" r:id="rId81"/>
    <p:sldId id="359" r:id="rId82"/>
    <p:sldId id="360" r:id="rId83"/>
    <p:sldId id="380" r:id="rId84"/>
    <p:sldId id="420" r:id="rId85"/>
    <p:sldId id="422" r:id="rId86"/>
    <p:sldId id="423" r:id="rId87"/>
    <p:sldId id="362" r:id="rId88"/>
    <p:sldId id="363" r:id="rId89"/>
    <p:sldId id="364" r:id="rId90"/>
    <p:sldId id="365" r:id="rId91"/>
    <p:sldId id="366" r:id="rId92"/>
    <p:sldId id="438" r:id="rId93"/>
    <p:sldId id="436" r:id="rId94"/>
    <p:sldId id="437" r:id="rId9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714" autoAdjust="0"/>
  </p:normalViewPr>
  <p:slideViewPr>
    <p:cSldViewPr>
      <p:cViewPr varScale="1">
        <p:scale>
          <a:sx n="49" d="100"/>
          <a:sy n="49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048"/>
    </p:cViewPr>
  </p:sorterViewPr>
  <p:notesViewPr>
    <p:cSldViewPr>
      <p:cViewPr varScale="1">
        <p:scale>
          <a:sx n="39" d="100"/>
          <a:sy n="39" d="100"/>
        </p:scale>
        <p:origin x="-2238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BCE07-D011-4E24-8C19-57CD0CEA51A2}" type="datetimeFigureOut">
              <a:rPr lang="en-US" smtClean="0"/>
              <a:pPr/>
              <a:t>9/23/2014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BC4D5-9DCE-4EEF-97EB-F294B77F24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38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0F6D0-0EA7-4D1C-9D79-97E262B0729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A9D82-C4BF-4E18-AE9C-972416DA55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92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C092DB-C43A-4FFD-996D-B89B6F248358}" type="slidenum">
              <a:rPr lang="en-US" smtClean="0"/>
              <a:pPr eaLnBrk="1" hangingPunct="1"/>
              <a:t>18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7CFAA33-C4F4-4AB5-B389-AE113D9488DE}" type="slidenum">
              <a:rPr lang="en-US" smtClean="0"/>
              <a:pPr eaLnBrk="1" hangingPunct="1"/>
              <a:t>43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CAD145E-6001-462F-A31D-BD43CFC0BAA9}" type="slidenum">
              <a:rPr lang="en-US"/>
              <a:pPr eaLnBrk="1" hangingPunct="1"/>
              <a:t>51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F55D88-3020-48CF-B273-E59FDF4BD810}" type="slidenum">
              <a:rPr lang="en-US"/>
              <a:pPr eaLnBrk="1" hangingPunct="1"/>
              <a:t>52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35C7A0-216B-435F-98FB-1D78D413D707}" type="slidenum">
              <a:rPr lang="en-US"/>
              <a:pPr eaLnBrk="1" hangingPunct="1"/>
              <a:t>55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4B29C4-40B9-448A-B6F9-8B8D05FAA216}" type="slidenum">
              <a:rPr lang="en-US"/>
              <a:pPr eaLnBrk="1" hangingPunct="1"/>
              <a:t>56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1E8AFB-FA49-433F-837E-CE695814629B}" type="slidenum">
              <a:rPr lang="en-US"/>
              <a:pPr eaLnBrk="1" hangingPunct="1"/>
              <a:t>57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98F174-02BC-4E29-8175-D62212A40A8D}" type="slidenum">
              <a:rPr lang="en-US"/>
              <a:pPr eaLnBrk="1" hangingPunct="1"/>
              <a:t>61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5E1EE8-AA8E-43B9-8F4C-0E2B7A2E8D4F}" type="slidenum">
              <a:rPr lang="en-US" smtClean="0"/>
              <a:pPr eaLnBrk="1" hangingPunct="1"/>
              <a:t>90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68EB00B-3B53-4256-98B7-DE5CD01745AC}" type="slidenum">
              <a:rPr lang="en-US" smtClean="0"/>
              <a:pPr eaLnBrk="1" hangingPunct="1"/>
              <a:t>91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0A5815-86D6-46C7-908E-CA324539B9AF}" type="slidenum">
              <a:rPr lang="en-US" smtClean="0"/>
              <a:pPr eaLnBrk="1" hangingPunct="1"/>
              <a:t>92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A12200-9B7B-48F8-8E8D-6821CA4C0BF0}" type="slidenum">
              <a:rPr lang="en-US" smtClean="0"/>
              <a:pPr eaLnBrk="1" hangingPunct="1"/>
              <a:t>24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92711F9-D645-4501-9B32-DC6C657586BC}" type="slidenum">
              <a:rPr lang="en-US" smtClean="0"/>
              <a:pPr eaLnBrk="1" hangingPunct="1"/>
              <a:t>31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E17E6F-546D-4711-B64C-FB64E634367C}" type="slidenum">
              <a:rPr lang="en-US" smtClean="0"/>
              <a:pPr eaLnBrk="1" hangingPunct="1"/>
              <a:t>32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ACFB88-56A3-48DF-9DAF-FB0EA4FCCFEC}" type="slidenum">
              <a:rPr lang="en-US" smtClean="0"/>
              <a:pPr eaLnBrk="1" hangingPunct="1"/>
              <a:t>33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DE0ADC-6B9A-4426-9BDE-E41B1E0C59F0}" type="slidenum">
              <a:rPr lang="en-US" smtClean="0"/>
              <a:pPr eaLnBrk="1" hangingPunct="1"/>
              <a:t>34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12994F-4647-4FA6-B1E2-2A93653179F3}" type="slidenum">
              <a:rPr lang="en-US" smtClean="0"/>
              <a:pPr eaLnBrk="1" hangingPunct="1"/>
              <a:t>35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FD80A5-F44A-4CD3-A9DA-E08F757C5C0C}" type="slidenum">
              <a:rPr lang="en-US" smtClean="0"/>
              <a:pPr eaLnBrk="1" hangingPunct="1"/>
              <a:t>36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627A048-3C46-4DE4-A8E6-7A86839A47B8}" type="slidenum">
              <a:rPr lang="en-US" smtClean="0"/>
              <a:pPr eaLnBrk="1" hangingPunct="1"/>
              <a:t>39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43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11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17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305800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828800"/>
            <a:ext cx="8382000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4800" y="2602521"/>
            <a:ext cx="8382000" cy="4026879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  <a:lvl5pPr>
              <a:lnSpc>
                <a:spcPct val="150000"/>
              </a:lnSpc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1523999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14554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305800" cy="719328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8327136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4114800" cy="4800600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724400" y="1676401"/>
            <a:ext cx="3962400" cy="4724400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BF88-58A2-4914-9604-0BD18650E00F}" type="datetimeFigureOut">
              <a:rPr lang="en-US" smtClean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726B6-4F9F-42A3-98C2-90AFB5F8329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775643">
            <a:off x="4280143" y="2085423"/>
            <a:ext cx="4461005" cy="4027212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838200" y="3124200"/>
            <a:ext cx="2743200" cy="16764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2895600" y="5867400"/>
            <a:ext cx="3124200" cy="762000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013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461078">
            <a:off x="3163040" y="1571477"/>
            <a:ext cx="5562600" cy="43735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57200" y="1600200"/>
            <a:ext cx="2286000" cy="4525963"/>
          </a:xfrm>
        </p:spPr>
        <p:txBody>
          <a:bodyPr/>
          <a:lstStyle>
            <a:lvl1pPr>
              <a:lnSpc>
                <a:spcPct val="150000"/>
              </a:lnSpc>
              <a:defRPr sz="2800" b="1"/>
            </a:lvl1pPr>
            <a:lvl2pPr>
              <a:lnSpc>
                <a:spcPct val="150000"/>
              </a:lnSpc>
              <a:defRPr sz="2400" b="1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1"/>
          </p:nvPr>
        </p:nvSpPr>
        <p:spPr>
          <a:xfrm>
            <a:off x="3352800" y="5673951"/>
            <a:ext cx="4038600" cy="117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8927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97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930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Date Placeholder 6"/>
          <p:cNvSpPr txBox="1">
            <a:spLocks/>
          </p:cNvSpPr>
          <p:nvPr userDrawn="1"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5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158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442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10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965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30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943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41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1582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305800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828800"/>
            <a:ext cx="8382000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4800" y="2602521"/>
            <a:ext cx="8382000" cy="4026879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  <a:lvl5pPr>
              <a:lnSpc>
                <a:spcPct val="150000"/>
              </a:lnSpc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1523999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14554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305800" cy="719328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8327136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4114800" cy="4800600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724400" y="1676401"/>
            <a:ext cx="3962400" cy="4724400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799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6"/>
          <p:cNvSpPr txBox="1">
            <a:spLocks/>
          </p:cNvSpPr>
          <p:nvPr userDrawn="1"/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6646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305800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828800"/>
            <a:ext cx="8382000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4800" y="2602521"/>
            <a:ext cx="8382000" cy="4026879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  <a:lvl5pPr>
              <a:lnSpc>
                <a:spcPct val="150000"/>
              </a:lnSpc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1523999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14554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305800" cy="719328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8327136" cy="685800"/>
          </a:xfrm>
        </p:spPr>
        <p:txBody>
          <a:bodyPr lIns="146304" tIns="0" rIns="45720" bIns="0" anchor="t"/>
          <a:lstStyle>
            <a:lvl1pPr marL="0" indent="0"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4114800" cy="4800600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724400" y="1676401"/>
            <a:ext cx="3962400" cy="4724400"/>
          </a:xfrm>
        </p:spPr>
        <p:txBody>
          <a:bodyPr/>
          <a:lstStyle>
            <a:lvl1pPr>
              <a:lnSpc>
                <a:spcPct val="150000"/>
              </a:lnSpc>
              <a:defRPr b="1"/>
            </a:lvl1pPr>
            <a:lvl2pPr>
              <a:lnSpc>
                <a:spcPct val="150000"/>
              </a:lnSpc>
              <a:defRPr b="1"/>
            </a:lvl2pPr>
            <a:lvl3pPr>
              <a:lnSpc>
                <a:spcPct val="150000"/>
              </a:lnSpc>
              <a:defRPr b="1"/>
            </a:lvl3pPr>
            <a:lvl4pPr>
              <a:lnSpc>
                <a:spcPct val="150000"/>
              </a:lnSpc>
              <a:defRPr b="1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96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32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52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1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39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022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088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5" r:id="rId12"/>
    <p:sldLayoutId id="2147483916" r:id="rId13"/>
    <p:sldLayoutId id="214748391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24200" y="1752600"/>
            <a:ext cx="5562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D22A6-EEF8-4E53-A225-8CF40425167F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2FC11-3FC7-4160-A1D2-209FB2C4B5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9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17" r:id="rId12"/>
    <p:sldLayoutId id="2147483918" r:id="rId13"/>
    <p:sldLayoutId id="214748391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A08AB70-B33C-4C7A-87E3-C261FA1E59CE}" type="datetimeFigureOut">
              <a:rPr lang="en-US" smtClean="0"/>
              <a:pPr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35ED6B4-731F-4FA3-AE51-3B26106B2B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  <p:sldLayoutId id="2147484003" r:id="rId13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../../Environment/Ecosystems/pv(event,%203)" TargetMode="External"/><Relationship Id="rId13" Type="http://schemas.openxmlformats.org/officeDocument/2006/relationships/hyperlink" Target="http://www.nationmaster.com/encyclopedia/Sterile" TargetMode="External"/><Relationship Id="rId3" Type="http://schemas.openxmlformats.org/officeDocument/2006/relationships/hyperlink" Target="http://www.nationmaster.com/encyclopedia/Donkey" TargetMode="External"/><Relationship Id="rId7" Type="http://schemas.openxmlformats.org/officeDocument/2006/relationships/hyperlink" Target="http://www.nationmaster.com/encyclopedia/Hinny" TargetMode="External"/><Relationship Id="rId12" Type="http://schemas.openxmlformats.org/officeDocument/2006/relationships/hyperlink" Target="../../Environment/Ecosystems/pv(event,%206)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Relationship Id="rId6" Type="http://schemas.openxmlformats.org/officeDocument/2006/relationships/hyperlink" Target="../../Environment/Ecosystems/pv(event,%202)" TargetMode="External"/><Relationship Id="rId11" Type="http://schemas.openxmlformats.org/officeDocument/2006/relationships/hyperlink" Target="http://www.nationmaster.com/encyclopedia/Hybrid" TargetMode="External"/><Relationship Id="rId5" Type="http://schemas.openxmlformats.org/officeDocument/2006/relationships/hyperlink" Target="http://www.nationmaster.com/encyclopedia/Horse" TargetMode="External"/><Relationship Id="rId10" Type="http://schemas.openxmlformats.org/officeDocument/2006/relationships/hyperlink" Target="../../Environment/Ecosystems/pv(event,%205)" TargetMode="External"/><Relationship Id="rId4" Type="http://schemas.openxmlformats.org/officeDocument/2006/relationships/hyperlink" Target="../../Environment/Ecosystems/pv(event,%201)" TargetMode="External"/><Relationship Id="rId9" Type="http://schemas.openxmlformats.org/officeDocument/2006/relationships/hyperlink" Target="http://www.nationmaster.com/encyclopedia/Species" TargetMode="External"/><Relationship Id="rId14" Type="http://schemas.openxmlformats.org/officeDocument/2006/relationships/hyperlink" Target="../../Environment/Ecosystems/pv(event,%2014)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hyperlink" Target="http://www.sorenlarsen.co.nz/2005/VoyLog209/images/v209a_Tree%20Orchid%20SBW_jpg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0.xml"/><Relationship Id="rId5" Type="http://schemas.openxmlformats.org/officeDocument/2006/relationships/audio" Target="../media/audio2.wav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0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5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48000"/>
                <a:satMod val="300000"/>
                <a:alpha val="18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609600"/>
            <a:ext cx="30480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Biology </a:t>
            </a:r>
            <a:br>
              <a:rPr lang="en-US" dirty="0" smtClean="0"/>
            </a:br>
            <a:r>
              <a:rPr lang="en-US" dirty="0" err="1" smtClean="0"/>
              <a:t>ch</a:t>
            </a:r>
            <a:r>
              <a:rPr lang="en-US" dirty="0" smtClean="0"/>
              <a:t> 2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057400"/>
            <a:ext cx="4495800" cy="28194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 Principles of Ecology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V. Hassell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5486400"/>
            <a:ext cx="8534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0AD00"/>
              </a:buClr>
              <a:buSzPct val="80000"/>
            </a:pPr>
            <a:r>
              <a:rPr lang="en-US" sz="2800" dirty="0" smtClean="0">
                <a:solidFill>
                  <a:srgbClr val="FFFFFF"/>
                </a:solidFill>
              </a:rPr>
              <a:t>Everything on Earth- air, land, water, plants and animals= is connected. Understanding these connections help us keep our environment clean, healthy and safe..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85800"/>
            <a:ext cx="4254786" cy="3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252537"/>
          </a:xfrm>
        </p:spPr>
        <p:txBody>
          <a:bodyPr>
            <a:normAutofit/>
          </a:bodyPr>
          <a:lstStyle/>
          <a:p>
            <a:r>
              <a:rPr lang="en-US" dirty="0" smtClean="0"/>
              <a:t>If you were to study a species you would need to include: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>
            <a:normAutofit/>
          </a:bodyPr>
          <a:lstStyle/>
          <a:p>
            <a:r>
              <a:rPr lang="en-US" b="1" dirty="0" smtClean="0"/>
              <a:t>their food sources</a:t>
            </a:r>
          </a:p>
          <a:p>
            <a:r>
              <a:rPr lang="en-US" b="1" dirty="0" smtClean="0"/>
              <a:t>Materials for habitat</a:t>
            </a:r>
          </a:p>
          <a:p>
            <a:r>
              <a:rPr lang="en-US" dirty="0" smtClean="0"/>
              <a:t>Temperature</a:t>
            </a:r>
          </a:p>
          <a:p>
            <a:r>
              <a:rPr lang="en-US" dirty="0" smtClean="0"/>
              <a:t>Drought </a:t>
            </a:r>
            <a:endParaRPr lang="en-US" dirty="0"/>
          </a:p>
          <a:p>
            <a:r>
              <a:rPr lang="en-US" dirty="0"/>
              <a:t>Type of soil</a:t>
            </a:r>
          </a:p>
          <a:p>
            <a:r>
              <a:rPr lang="en-US" dirty="0"/>
              <a:t>Amount of seeds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>
            <a:normAutofit/>
          </a:bodyPr>
          <a:lstStyle/>
          <a:p>
            <a:r>
              <a:rPr lang="en-US" dirty="0"/>
              <a:t> All organisms depend on others directly or indirectly for food, shelter, reproduction or protection.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6565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7772400" cy="685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smtClean="0"/>
              <a:t>Growth</a:t>
            </a:r>
            <a:r>
              <a:rPr lang="en-US" b="1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2209800"/>
            <a:ext cx="8686800" cy="4419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b="1" u="sng" dirty="0" smtClean="0"/>
              <a:t> </a:t>
            </a:r>
            <a:r>
              <a:rPr lang="en-US" sz="3600" b="1" u="sng" dirty="0" smtClean="0"/>
              <a:t>Limits of Tolerance</a:t>
            </a:r>
            <a:r>
              <a:rPr lang="en-US" sz="3600" b="1" dirty="0" smtClean="0"/>
              <a:t>  conditions under which growth will occur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sz="3600" b="1" u="sng" dirty="0" smtClean="0"/>
              <a:t>Optimum Range</a:t>
            </a:r>
            <a:r>
              <a:rPr lang="en-US" sz="3600" b="1" dirty="0" smtClean="0"/>
              <a:t>- the best conditions for growth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sz="3600" b="1" u="sng" dirty="0" smtClean="0"/>
              <a:t>Limiting factors</a:t>
            </a:r>
            <a:r>
              <a:rPr lang="en-US" sz="3600" b="1" dirty="0" smtClean="0"/>
              <a:t>-   A nutrient in short supply which limits an organisms growth. It keeps populations from spreading beyond areas to which they are best adapted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-1"/>
            <a:ext cx="3543300" cy="1977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5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Life Cycles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1143000" y="2601913"/>
            <a:ext cx="7162800" cy="3875087"/>
          </a:xfrm>
        </p:spPr>
        <p:txBody>
          <a:bodyPr/>
          <a:lstStyle/>
          <a:p>
            <a:r>
              <a:rPr lang="en-US" b="1" dirty="0" smtClean="0"/>
              <a:t>Organisms may go through metamorphosis which means that the young and adult organisms </a:t>
            </a:r>
          </a:p>
          <a:p>
            <a:endParaRPr lang="en-US" b="1" dirty="0" smtClean="0"/>
          </a:p>
          <a:p>
            <a:r>
              <a:rPr lang="en-US" b="1" dirty="0" smtClean="0"/>
              <a:t>do not compete for food- eat different foods.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100" y="57150"/>
            <a:ext cx="4670075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236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Levels of organization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828800"/>
            <a:ext cx="83820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Biologist study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>
            <a:normAutofit/>
          </a:bodyPr>
          <a:lstStyle/>
          <a:p>
            <a:r>
              <a:rPr lang="en-US" b="1" dirty="0" smtClean="0"/>
              <a:t>Individual organisms</a:t>
            </a:r>
          </a:p>
          <a:p>
            <a:r>
              <a:rPr lang="en-US" b="1" dirty="0" smtClean="0"/>
              <a:t>Interactions among organisms of the same species </a:t>
            </a:r>
          </a:p>
          <a:p>
            <a:r>
              <a:rPr lang="en-US" b="1" dirty="0" smtClean="0"/>
              <a:t>Interactions among organisms of different species</a:t>
            </a:r>
          </a:p>
          <a:p>
            <a:r>
              <a:rPr lang="en-US" b="1" dirty="0" smtClean="0"/>
              <a:t>Effects of abiotic factors on interacting species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8015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17563" y="0"/>
            <a:ext cx="8326437" cy="1676400"/>
          </a:xfrm>
        </p:spPr>
        <p:txBody>
          <a:bodyPr>
            <a:noAutofit/>
          </a:bodyPr>
          <a:lstStyle/>
          <a:p>
            <a:pPr algn="ctr">
              <a:lnSpc>
                <a:spcPct val="160000"/>
              </a:lnSpc>
            </a:pPr>
            <a:r>
              <a:rPr lang="en-US" sz="3200" u="sng" dirty="0" smtClean="0">
                <a:solidFill>
                  <a:schemeClr val="tx2"/>
                </a:solidFill>
              </a:rPr>
              <a:t>Competition </a:t>
            </a:r>
          </a:p>
          <a:p>
            <a:pPr algn="ctr">
              <a:lnSpc>
                <a:spcPct val="160000"/>
              </a:lnSpc>
            </a:pPr>
            <a:r>
              <a:rPr lang="en-US" sz="3200" u="sng" dirty="0" smtClean="0">
                <a:solidFill>
                  <a:schemeClr val="tx2"/>
                </a:solidFill>
              </a:rPr>
              <a:t>increases </a:t>
            </a:r>
            <a:r>
              <a:rPr lang="en-US" sz="3200" u="sng" dirty="0">
                <a:solidFill>
                  <a:schemeClr val="tx2"/>
                </a:solidFill>
              </a:rPr>
              <a:t>when resources are in short supply</a:t>
            </a:r>
          </a:p>
          <a:p>
            <a:pPr algn="ctr">
              <a:lnSpc>
                <a:spcPct val="160000"/>
              </a:lnSpc>
            </a:pP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590800"/>
            <a:ext cx="4267200" cy="382905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en-US" dirty="0"/>
              <a:t>Because members of the same population compete with each other for food, water, mates, and other resources. </a:t>
            </a:r>
          </a:p>
          <a:p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4114800" y="1676400"/>
            <a:ext cx="5029200" cy="4343400"/>
          </a:xfrm>
        </p:spPr>
        <p:txBody>
          <a:bodyPr>
            <a:noAutofit/>
          </a:bodyPr>
          <a:lstStyle/>
          <a:p>
            <a:r>
              <a:rPr lang="en-US" sz="2800" dirty="0"/>
              <a:t>A change in size of one population often causes a change in another</a:t>
            </a:r>
          </a:p>
          <a:p>
            <a:r>
              <a:rPr lang="en-US" sz="2800" dirty="0"/>
              <a:t>Ex. An increase in a prey population would affect the predators</a:t>
            </a:r>
          </a:p>
          <a:p>
            <a:r>
              <a:rPr lang="en-US" sz="2800" dirty="0"/>
              <a:t>Ex. Imported species</a:t>
            </a:r>
            <a:endParaRPr lang="en-US" sz="1800" dirty="0"/>
          </a:p>
          <a:p>
            <a:endParaRPr lang="en-US" sz="28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37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Interactions within communities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05800" cy="3875087"/>
          </a:xfrm>
        </p:spPr>
        <p:txBody>
          <a:bodyPr>
            <a:normAutofit/>
          </a:bodyPr>
          <a:lstStyle/>
          <a:p>
            <a:r>
              <a:rPr lang="en-US" b="1" dirty="0" smtClean="0"/>
              <a:t>Made up of individuals of several different populations</a:t>
            </a:r>
          </a:p>
          <a:p>
            <a:r>
              <a:rPr lang="en-US" b="1" dirty="0" smtClean="0"/>
              <a:t>Located in a certain area at a certain time</a:t>
            </a:r>
          </a:p>
          <a:p>
            <a:r>
              <a:rPr lang="en-US" b="1" dirty="0" smtClean="0"/>
              <a:t>A change in one population changes/affects others.</a:t>
            </a:r>
          </a:p>
          <a:p>
            <a:r>
              <a:rPr lang="en-US" b="1" dirty="0" smtClean="0"/>
              <a:t>Ex. If a fox population increases, what happens to the rabbit population?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29418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16"/>
            <a:ext cx="6172200" cy="677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989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_38288437_mule3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0" r="25600"/>
          <a:stretch>
            <a:fillRect/>
          </a:stretch>
        </p:blipFill>
        <p:spPr bwMode="auto">
          <a:xfrm>
            <a:off x="0" y="0"/>
            <a:ext cx="2057400" cy="24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190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3429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b="1" u="sng" smtClean="0"/>
              <a:t>Species</a:t>
            </a:r>
            <a:r>
              <a:rPr lang="en-US" sz="5400" b="1" smtClean="0"/>
              <a:t>-</a:t>
            </a:r>
          </a:p>
        </p:txBody>
      </p:sp>
      <p:sp>
        <p:nvSpPr>
          <p:cNvPr id="251908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2514600"/>
            <a:ext cx="4191000" cy="3581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smtClean="0"/>
              <a:t>a group of organisms able to reproduce and produce fertile offspring.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smtClean="0"/>
              <a:t>A horse has 64 chromosomes and a donkey has 62, so a mule is left with 63, an uneven number which cannot divide into chromosome pairs. This should make a mule unable to reproduce.</a:t>
            </a:r>
            <a:endParaRPr lang="en-US" sz="2000" smtClean="0"/>
          </a:p>
        </p:txBody>
      </p:sp>
      <p:sp>
        <p:nvSpPr>
          <p:cNvPr id="251909" name="Rectangle 5"/>
          <p:cNvSpPr>
            <a:spLocks noGrp="1" noChangeArrowheads="1"/>
          </p:cNvSpPr>
          <p:nvPr>
            <p:ph sz="quarter" idx="4294967295"/>
          </p:nvPr>
        </p:nvSpPr>
        <p:spPr>
          <a:xfrm>
            <a:off x="6019800" y="1600200"/>
            <a:ext cx="3124200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b="1" smtClean="0"/>
              <a:t>mule</a:t>
            </a:r>
            <a:r>
              <a:rPr lang="en-US" sz="2000" smtClean="0"/>
              <a:t> is the offspring of a male </a:t>
            </a:r>
            <a:r>
              <a:rPr lang="en-US" sz="2000" smtClean="0">
                <a:hlinkClick r:id="rId3"/>
                <a:hlinkMouseOver r:id="rId4" action="ppaction://hlinkfile"/>
              </a:rPr>
              <a:t>donkey</a:t>
            </a:r>
            <a:r>
              <a:rPr lang="en-US" sz="2000" smtClean="0"/>
              <a:t> and a female </a:t>
            </a:r>
            <a:r>
              <a:rPr lang="en-US" sz="2000" smtClean="0">
                <a:hlinkClick r:id="rId5"/>
                <a:hlinkMouseOver r:id="rId6" action="ppaction://hlinkfile"/>
              </a:rPr>
              <a:t>horse</a:t>
            </a:r>
            <a:r>
              <a:rPr lang="en-US" sz="2000" smtClean="0"/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>
                <a:hlinkClick r:id="rId7"/>
                <a:hlinkMouseOver r:id="rId8" action="ppaction://hlinkfile"/>
              </a:rPr>
              <a:t>hinny</a:t>
            </a:r>
            <a:r>
              <a:rPr lang="en-US" sz="2000" smtClean="0"/>
              <a:t> — the offspring of a male horse and a female donkey.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The term </a:t>
            </a:r>
            <a:r>
              <a:rPr lang="en-US" sz="2000" b="1" smtClean="0"/>
              <a:t>mule</a:t>
            </a:r>
            <a:r>
              <a:rPr lang="en-US" sz="2000" smtClean="0"/>
              <a:t> was formerly applied to the offspring of any two creatures of different </a:t>
            </a:r>
            <a:r>
              <a:rPr lang="en-US" sz="2000" smtClean="0">
                <a:hlinkClick r:id="rId9"/>
                <a:hlinkMouseOver r:id="rId10" action="ppaction://hlinkfile"/>
              </a:rPr>
              <a:t>species</a:t>
            </a:r>
            <a:r>
              <a:rPr lang="en-US" sz="2000" smtClean="0"/>
              <a:t> — in modern usage, a "</a:t>
            </a:r>
            <a:r>
              <a:rPr lang="en-US" sz="2000" smtClean="0">
                <a:hlinkClick r:id="rId11"/>
                <a:hlinkMouseOver r:id="rId12" action="ppaction://hlinkfile"/>
              </a:rPr>
              <a:t>hybrid</a:t>
            </a:r>
            <a:r>
              <a:rPr lang="en-US" sz="2000" smtClean="0"/>
              <a:t>".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/>
              <a:t>Male mules and hinnies are both </a:t>
            </a:r>
            <a:r>
              <a:rPr lang="en-US" sz="2000" smtClean="0">
                <a:hlinkClick r:id="rId13"/>
                <a:hlinkMouseOver r:id="rId14" action="ppaction://hlinkfile"/>
              </a:rPr>
              <a:t>sterile</a:t>
            </a:r>
            <a:r>
              <a:rPr lang="en-US" sz="2000" smtClean="0"/>
              <a:t>, as are almost all female mules and hinnies </a:t>
            </a:r>
          </a:p>
        </p:txBody>
      </p:sp>
    </p:spTree>
    <p:extLst>
      <p:ext uri="{BB962C8B-B14F-4D97-AF65-F5344CB8AC3E}">
        <p14:creationId xmlns:p14="http://schemas.microsoft.com/office/powerpoint/2010/main" val="272771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914400"/>
          </a:xfrm>
        </p:spPr>
        <p:txBody>
          <a:bodyPr/>
          <a:lstStyle/>
          <a:p>
            <a:pPr eaLnBrk="1" hangingPunct="1"/>
            <a:r>
              <a:rPr lang="en-US" sz="4800" b="1" u="sng" smtClean="0"/>
              <a:t>population</a:t>
            </a:r>
            <a:r>
              <a:rPr lang="en-US" sz="4800" b="1" smtClean="0"/>
              <a:t>-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981200"/>
            <a:ext cx="3429000" cy="4110038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smtClean="0"/>
              <a:t>a group of organisms of the same species in one place that interbreed</a:t>
            </a:r>
          </a:p>
          <a:p>
            <a:pPr eaLnBrk="1" hangingPunct="1"/>
            <a:r>
              <a:rPr lang="en-US" b="1" dirty="0" smtClean="0"/>
              <a:t>Clown fish in aquarium </a:t>
            </a:r>
          </a:p>
          <a:p>
            <a:pPr eaLnBrk="1" hangingPunct="1"/>
            <a:r>
              <a:rPr lang="en-US" b="1" dirty="0" smtClean="0"/>
              <a:t>bullfrog in pond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5111750" y="1600200"/>
            <a:ext cx="4032250" cy="4525963"/>
          </a:xfrm>
        </p:spPr>
        <p:txBody>
          <a:bodyPr>
            <a:normAutofit/>
          </a:bodyPr>
          <a:lstStyle/>
          <a:p>
            <a:pPr eaLnBrk="1" hangingPunct="1"/>
            <a:endParaRPr lang="en-US" sz="3200" b="1" smtClean="0"/>
          </a:p>
          <a:p>
            <a:pPr eaLnBrk="1" hangingPunct="1"/>
            <a:endParaRPr lang="en-US" smtClean="0"/>
          </a:p>
        </p:txBody>
      </p:sp>
      <p:pic>
        <p:nvPicPr>
          <p:cNvPr id="3077" name="Picture 5" descr="Clownfis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981200"/>
            <a:ext cx="457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3004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u="sng" smtClean="0"/>
              <a:t>Communitie</a:t>
            </a:r>
            <a:r>
              <a:rPr lang="en-US" sz="4800" b="1" smtClean="0"/>
              <a:t>s-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5984875" y="1600200"/>
            <a:ext cx="3159125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smtClean="0"/>
              <a:t>a group of interacting populations   of different species occupying a particular place </a:t>
            </a:r>
          </a:p>
          <a:p>
            <a:pPr lvl="1" eaLnBrk="1" hangingPunct="1">
              <a:defRPr/>
            </a:pPr>
            <a:r>
              <a:rPr lang="en-US" b="1" smtClean="0"/>
              <a:t>a pond community</a:t>
            </a:r>
          </a:p>
          <a:p>
            <a:pPr eaLnBrk="1" hangingPunct="1">
              <a:defRPr/>
            </a:pPr>
            <a:endParaRPr lang="en-US" sz="2400" smtClean="0"/>
          </a:p>
        </p:txBody>
      </p:sp>
      <p:pic>
        <p:nvPicPr>
          <p:cNvPr id="26628" name="Picture 4" descr="Yellow%20tang%20and%20clownfis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4848225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5181600"/>
            <a:ext cx="5486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Each kind of organism in a community has its own habitat and niche</a:t>
            </a:r>
          </a:p>
          <a:p>
            <a:r>
              <a:rPr lang="en-US" b="1" dirty="0"/>
              <a:t>Green organisms supply food in a community. </a:t>
            </a:r>
          </a:p>
          <a:p>
            <a:r>
              <a:rPr lang="en-US" b="1" dirty="0"/>
              <a:t>Animals are consumers</a:t>
            </a:r>
          </a:p>
          <a:p>
            <a:r>
              <a:rPr lang="en-US" b="1" dirty="0"/>
              <a:t>Bacteria and fungi are decomposers</a:t>
            </a:r>
          </a:p>
        </p:txBody>
      </p:sp>
    </p:spTree>
    <p:extLst>
      <p:ext uri="{BB962C8B-B14F-4D97-AF65-F5344CB8AC3E}">
        <p14:creationId xmlns:p14="http://schemas.microsoft.com/office/powerpoint/2010/main" val="3695920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fws.gov/contaminants/images/DD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5867400" cy="686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6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b="1" u="sng" smtClean="0"/>
              <a:t>Ecosystem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981200"/>
            <a:ext cx="4229100" cy="41148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4000" b="1" smtClean="0"/>
              <a:t>They are all </a:t>
            </a:r>
            <a:r>
              <a:rPr lang="en-US" sz="4000" b="1" u="sng" smtClean="0">
                <a:solidFill>
                  <a:schemeClr val="hlink"/>
                </a:solidFill>
              </a:rPr>
              <a:t>alike</a:t>
            </a:r>
            <a:r>
              <a:rPr lang="en-US" sz="4000" b="1" smtClean="0">
                <a:solidFill>
                  <a:schemeClr val="hlink"/>
                </a:solidFill>
              </a:rPr>
              <a:t> </a:t>
            </a:r>
            <a:r>
              <a:rPr lang="en-US" sz="4000" b="1" smtClean="0"/>
              <a:t>in that plants convert sunlight to simple chemicals in each </a:t>
            </a:r>
          </a:p>
        </p:txBody>
      </p:sp>
      <p:sp>
        <p:nvSpPr>
          <p:cNvPr id="246788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5111750" y="1600200"/>
            <a:ext cx="403225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smtClean="0"/>
              <a:t>They </a:t>
            </a:r>
            <a:r>
              <a:rPr lang="en-US" sz="3600" b="1" u="sng" smtClean="0">
                <a:solidFill>
                  <a:schemeClr val="hlink"/>
                </a:solidFill>
              </a:rPr>
              <a:t>differ</a:t>
            </a:r>
            <a:r>
              <a:rPr lang="en-US" sz="3600" b="1" smtClean="0">
                <a:solidFill>
                  <a:schemeClr val="hlink"/>
                </a:solidFill>
              </a:rPr>
              <a:t> </a:t>
            </a:r>
            <a:r>
              <a:rPr lang="en-US" sz="3600" b="1" smtClean="0"/>
              <a:t>with respect to size, location, weather patterns and types of plants and animals.</a:t>
            </a:r>
          </a:p>
        </p:txBody>
      </p:sp>
    </p:spTree>
    <p:extLst>
      <p:ext uri="{BB962C8B-B14F-4D97-AF65-F5344CB8AC3E}">
        <p14:creationId xmlns:p14="http://schemas.microsoft.com/office/powerpoint/2010/main" val="131819486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25" y="559788"/>
            <a:ext cx="7445975" cy="584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279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Biomes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828800"/>
            <a:ext cx="83820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 types of Ecosystems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Terrestrial ecosystems- </a:t>
            </a:r>
            <a:r>
              <a:rPr lang="en-US" b="1" dirty="0" smtClean="0"/>
              <a:t>on land</a:t>
            </a:r>
          </a:p>
          <a:p>
            <a:r>
              <a:rPr lang="en-US" b="1" dirty="0" smtClean="0"/>
              <a:t>Include forest, </a:t>
            </a:r>
            <a:r>
              <a:rPr lang="en-US" b="1" dirty="0" err="1" smtClean="0"/>
              <a:t>measows</a:t>
            </a:r>
            <a:r>
              <a:rPr lang="en-US" b="1" dirty="0" smtClean="0"/>
              <a:t> and rotting logs</a:t>
            </a:r>
          </a:p>
          <a:p>
            <a:r>
              <a:rPr lang="en-US" b="1" u="sng" dirty="0" smtClean="0"/>
              <a:t>Aquatic ecosystems </a:t>
            </a:r>
            <a:r>
              <a:rPr lang="en-US" b="1" dirty="0" smtClean="0"/>
              <a:t>include fresh water and saltwater forms</a:t>
            </a:r>
          </a:p>
          <a:p>
            <a:r>
              <a:rPr lang="en-US" b="1" dirty="0" smtClean="0"/>
              <a:t>Fresh water- Includes ponds, lakes, streams</a:t>
            </a:r>
          </a:p>
          <a:p>
            <a:r>
              <a:rPr lang="en-US" b="1" dirty="0" smtClean="0"/>
              <a:t>Salt water – called Marine ecosystems, make up 70% of earth’s surface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103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119063"/>
            <a:ext cx="4279900" cy="2319337"/>
          </a:xfrm>
        </p:spPr>
        <p:txBody>
          <a:bodyPr/>
          <a:lstStyle/>
          <a:p>
            <a:r>
              <a:rPr lang="en-US" dirty="0" smtClean="0"/>
              <a:t>Adaptation &amp; change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/>
          <a:lstStyle/>
          <a:p>
            <a:r>
              <a:rPr lang="en-US" b="1" dirty="0" smtClean="0"/>
              <a:t>Organisms must be able to adapt to changing conditions.</a:t>
            </a:r>
          </a:p>
          <a:p>
            <a:r>
              <a:rPr lang="en-US" b="1" dirty="0" smtClean="0"/>
              <a:t>Coastal organisms spend part of the day underwater.</a:t>
            </a:r>
          </a:p>
          <a:p>
            <a:r>
              <a:rPr lang="en-US" b="1" dirty="0" smtClean="0"/>
              <a:t>Tides affect salinity (salt content)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-1"/>
            <a:ext cx="4114800" cy="277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081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5448300" y="304800"/>
            <a:ext cx="3695700" cy="1600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u="sng" smtClean="0"/>
              <a:t>Niche</a:t>
            </a:r>
            <a:r>
              <a:rPr lang="en-US" sz="4000" b="1" smtClean="0"/>
              <a:t>- function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381000"/>
            <a:ext cx="3695700" cy="1447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u="sng" smtClean="0"/>
              <a:t>Habitat</a:t>
            </a:r>
            <a:r>
              <a:rPr lang="en-US" sz="4000" b="1" smtClean="0"/>
              <a:t>- address</a:t>
            </a:r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15364" name="Picture 4" descr="nest tre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8" t="8496"/>
          <a:stretch>
            <a:fillRect/>
          </a:stretch>
        </p:blipFill>
        <p:spPr bwMode="auto">
          <a:xfrm>
            <a:off x="990600" y="2133600"/>
            <a:ext cx="2949575" cy="364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wolf_aerie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3933825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338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Organisms in Ecosystems</a:t>
            </a:r>
            <a:br>
              <a:rPr lang="en-US" sz="2800" dirty="0" smtClean="0"/>
            </a:br>
            <a:r>
              <a:rPr 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HABITAT</a:t>
            </a:r>
            <a:endParaRPr lang="en-US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17563" y="838200"/>
            <a:ext cx="8326437" cy="6858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Where an organism lives its life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/>
          <a:lstStyle/>
          <a:p>
            <a:r>
              <a:rPr lang="en-US" b="1" u="sng" dirty="0" smtClean="0"/>
              <a:t> 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>
            <a:normAutofit/>
          </a:bodyPr>
          <a:lstStyle/>
          <a:p>
            <a:r>
              <a:rPr lang="en-US" dirty="0"/>
              <a:t>Habitats can change due to both natural and human causes</a:t>
            </a:r>
          </a:p>
          <a:p>
            <a:r>
              <a:rPr lang="en-US" dirty="0" smtClean="0"/>
              <a:t>Habitats can change and even disappear</a:t>
            </a:r>
          </a:p>
          <a:p>
            <a:r>
              <a:rPr lang="en-US" dirty="0" smtClean="0"/>
              <a:t>(Wetlands)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4191000" cy="527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3359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850" y="0"/>
            <a:ext cx="589315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828800" cy="719138"/>
          </a:xfrm>
        </p:spPr>
        <p:txBody>
          <a:bodyPr>
            <a:normAutofit/>
          </a:bodyPr>
          <a:lstStyle/>
          <a:p>
            <a:r>
              <a:rPr lang="en-US" dirty="0" smtClean="0"/>
              <a:t>Niche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873125"/>
            <a:ext cx="3733800" cy="685800"/>
          </a:xfrm>
        </p:spPr>
        <p:txBody>
          <a:bodyPr>
            <a:normAutofit fontScale="70000" lnSpcReduction="20000"/>
          </a:bodyPr>
          <a:lstStyle/>
          <a:p>
            <a:r>
              <a:rPr lang="en-US" sz="3200" dirty="0" smtClean="0"/>
              <a:t>Your function in the community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267200" cy="3886200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en-US" dirty="0" smtClean="0"/>
              <a:t>Ex. Decomposers, predators, scavengers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Bacteria and fungi </a:t>
            </a:r>
            <a:r>
              <a:rPr lang="en-US" dirty="0" smtClean="0"/>
              <a:t>are decomposers</a:t>
            </a:r>
          </a:p>
          <a:p>
            <a:r>
              <a:rPr lang="en-US" u="sng" dirty="0" smtClean="0">
                <a:solidFill>
                  <a:schemeClr val="accent6">
                    <a:lumMod val="50000"/>
                  </a:schemeClr>
                </a:solidFill>
              </a:rPr>
              <a:t>Insects</a:t>
            </a:r>
            <a:r>
              <a:rPr lang="en-US" dirty="0" smtClean="0"/>
              <a:t> can be decomposers, pollinators, food sources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Organisms may live in the same community and share habitat , but have very different functions</a:t>
            </a:r>
          </a:p>
          <a:p>
            <a:r>
              <a:rPr lang="en-US" dirty="0" smtClean="0"/>
              <a:t>Feeds in different ways, on different materials and different times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60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>
            <a:normAutofit/>
          </a:bodyPr>
          <a:lstStyle/>
          <a:p>
            <a:r>
              <a:rPr lang="en-US" dirty="0" smtClean="0"/>
              <a:t>A niche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>
            <a:normAutofit/>
          </a:bodyPr>
          <a:lstStyle/>
          <a:p>
            <a:r>
              <a:rPr lang="en-US" dirty="0"/>
              <a:t>includes how it meets its specific needs for food, helter, how and where it survives and where it reproduces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/>
          <a:lstStyle/>
          <a:p>
            <a:r>
              <a:rPr lang="en-US" dirty="0" smtClean="0"/>
              <a:t>Includes all interactions with biotic and abiotic parts of habitat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9108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/>
          <a:lstStyle/>
          <a:p>
            <a:r>
              <a:rPr lang="en-US" dirty="0" smtClean="0"/>
              <a:t>Niche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17563" y="838200"/>
            <a:ext cx="8326437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competition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/>
          <a:lstStyle/>
          <a:p>
            <a:r>
              <a:rPr lang="en-US" dirty="0" smtClean="0"/>
              <a:t>It is an advantage to have a different </a:t>
            </a:r>
            <a:r>
              <a:rPr lang="en-US" dirty="0" err="1" smtClean="0"/>
              <a:t>nich</a:t>
            </a:r>
            <a:r>
              <a:rPr lang="en-US" dirty="0" smtClean="0"/>
              <a:t> than other species in the habitat</a:t>
            </a:r>
          </a:p>
          <a:p>
            <a:r>
              <a:rPr lang="en-US" dirty="0" smtClean="0"/>
              <a:t>Less competition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2 species with the same needs can’t exist for long together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One will gain control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Other become extinct, move elsewhere or adapt</a:t>
            </a:r>
          </a:p>
        </p:txBody>
      </p:sp>
    </p:spTree>
    <p:extLst>
      <p:ext uri="{BB962C8B-B14F-4D97-AF65-F5344CB8AC3E}">
        <p14:creationId xmlns:p14="http://schemas.microsoft.com/office/powerpoint/2010/main" val="29155291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>
            <a:normAutofit/>
          </a:bodyPr>
          <a:lstStyle/>
          <a:p>
            <a:r>
              <a:rPr lang="en-US" dirty="0" smtClean="0"/>
              <a:t>Surviving in difficult habitats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/>
          <a:lstStyle/>
          <a:p>
            <a:r>
              <a:rPr lang="en-US" dirty="0" smtClean="0"/>
              <a:t>Adaptations to survive in different habitats include</a:t>
            </a:r>
          </a:p>
          <a:p>
            <a:r>
              <a:rPr lang="en-US" dirty="0" smtClean="0"/>
              <a:t>Cypress knees</a:t>
            </a:r>
          </a:p>
          <a:p>
            <a:r>
              <a:rPr lang="en-US" dirty="0" smtClean="0"/>
              <a:t>Polar bears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86" y="1462315"/>
            <a:ext cx="3881686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191000"/>
            <a:ext cx="3752850" cy="252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754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6781800" cy="6781800"/>
          </a:xfrm>
        </p:spPr>
      </p:pic>
    </p:spTree>
    <p:extLst>
      <p:ext uri="{BB962C8B-B14F-4D97-AF65-F5344CB8AC3E}">
        <p14:creationId xmlns:p14="http://schemas.microsoft.com/office/powerpoint/2010/main" val="252467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Symbiosis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828800"/>
            <a:ext cx="8382000" cy="685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Organisms living together  in close, permanent association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>
            <a:normAutofit/>
          </a:bodyPr>
          <a:lstStyle/>
          <a:p>
            <a:r>
              <a:rPr lang="en-US" dirty="0" smtClean="0"/>
              <a:t>Types</a:t>
            </a:r>
          </a:p>
          <a:p>
            <a:r>
              <a:rPr lang="en-US" dirty="0" smtClean="0"/>
              <a:t>Mutualism- both species benefit</a:t>
            </a:r>
          </a:p>
          <a:p>
            <a:r>
              <a:rPr lang="en-US" dirty="0" smtClean="0"/>
              <a:t>Commensalism- one species benefits, the other is not affected</a:t>
            </a:r>
          </a:p>
          <a:p>
            <a:r>
              <a:rPr lang="en-US" dirty="0" smtClean="0"/>
              <a:t>Parasitism- one benefits, one is harmed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234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Symbiosis- </a:t>
            </a:r>
            <a:r>
              <a:rPr lang="en-US" b="1" smtClean="0">
                <a:latin typeface="Comic Sans MS" pitchFamily="66" charset="0"/>
              </a:rPr>
              <a:t>Mutualism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904999"/>
            <a:ext cx="4267200" cy="47625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07000"/>
              </a:lnSpc>
            </a:pPr>
            <a:r>
              <a:rPr lang="en-US" b="1" dirty="0" smtClean="0">
                <a:latin typeface="Comic Sans MS" pitchFamily="66" charset="0"/>
              </a:rPr>
              <a:t>Both members of the association benefit. </a:t>
            </a:r>
          </a:p>
          <a:p>
            <a:pPr eaLnBrk="1" hangingPunct="1">
              <a:lnSpc>
                <a:spcPct val="107000"/>
              </a:lnSpc>
            </a:pPr>
            <a:endParaRPr lang="en-US" b="1" dirty="0" smtClean="0">
              <a:latin typeface="Comic Sans MS" pitchFamily="66" charset="0"/>
            </a:endParaRPr>
          </a:p>
          <a:p>
            <a:r>
              <a:rPr lang="en-US" sz="3800" dirty="0"/>
              <a:t>Ants &amp; acacia trees</a:t>
            </a:r>
          </a:p>
          <a:p>
            <a:endParaRPr lang="en-US" sz="3800" dirty="0"/>
          </a:p>
          <a:p>
            <a:r>
              <a:rPr lang="en-US" sz="3800" dirty="0"/>
              <a:t>Clown fish and anemone</a:t>
            </a:r>
          </a:p>
          <a:p>
            <a:pPr eaLnBrk="1" hangingPunct="1">
              <a:lnSpc>
                <a:spcPct val="107000"/>
              </a:lnSpc>
            </a:pPr>
            <a:endParaRPr lang="en-US" b="1" dirty="0" smtClean="0">
              <a:latin typeface="Comic Sans MS" pitchFamily="66" charset="0"/>
            </a:endParaRPr>
          </a:p>
          <a:p>
            <a:pPr eaLnBrk="1" hangingPunct="1">
              <a:lnSpc>
                <a:spcPct val="107000"/>
              </a:lnSpc>
            </a:pPr>
            <a:r>
              <a:rPr lang="en-US" b="1" dirty="0" smtClean="0">
                <a:latin typeface="Comic Sans MS" pitchFamily="66" charset="0"/>
              </a:rPr>
              <a:t>Ex: bacteria in intestinal tract</a:t>
            </a:r>
          </a:p>
          <a:p>
            <a:pPr eaLnBrk="1" hangingPunct="1">
              <a:lnSpc>
                <a:spcPct val="107000"/>
              </a:lnSpc>
            </a:pPr>
            <a:endParaRPr lang="en-US" dirty="0" smtClean="0"/>
          </a:p>
        </p:txBody>
      </p:sp>
      <p:pic>
        <p:nvPicPr>
          <p:cNvPr id="21508" name="Picture 5" descr="Mutualis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42887"/>
            <a:ext cx="38100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36632"/>
            <a:ext cx="3054976" cy="33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427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4724400" cy="119434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Symbiosis- Commensalisms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457200" y="1773936"/>
            <a:ext cx="3200400" cy="2569464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 One benefits &amp; the other is not affected</a:t>
            </a:r>
          </a:p>
        </p:txBody>
      </p:sp>
      <p:sp>
        <p:nvSpPr>
          <p:cNvPr id="22532" name="Rectangle 5"/>
          <p:cNvSpPr>
            <a:spLocks noGrp="1" noChangeArrowheads="1"/>
          </p:cNvSpPr>
          <p:nvPr>
            <p:ph sz="quarter" idx="2"/>
          </p:nvPr>
        </p:nvSpPr>
        <p:spPr>
          <a:xfrm>
            <a:off x="4343400" y="2677069"/>
            <a:ext cx="2647106" cy="194255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Spanish moss</a:t>
            </a:r>
          </a:p>
          <a:p>
            <a:pPr eaLnBrk="1" hangingPunct="1"/>
            <a:r>
              <a:rPr lang="en-US" dirty="0" smtClean="0"/>
              <a:t>Orchid in trees</a:t>
            </a:r>
          </a:p>
          <a:p>
            <a:pPr eaLnBrk="1" hangingPunct="1"/>
            <a:r>
              <a:rPr lang="en-US" dirty="0" smtClean="0"/>
              <a:t>Whales &amp; barnacles</a:t>
            </a:r>
          </a:p>
        </p:txBody>
      </p:sp>
      <p:pic>
        <p:nvPicPr>
          <p:cNvPr id="22533" name="Picture 7" descr="image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19624"/>
            <a:ext cx="27241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9" descr="v209a_Tree%20Orchid%20SBW_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992880"/>
            <a:ext cx="19431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420"/>
            <a:ext cx="3810000" cy="266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4619624"/>
            <a:ext cx="3961556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7923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Symbiosis- Parasitism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524000"/>
            <a:ext cx="3581400" cy="4873752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One benefits and the other is harmed</a:t>
            </a:r>
          </a:p>
          <a:p>
            <a:pPr eaLnBrk="1" hangingPunct="1"/>
            <a:r>
              <a:rPr lang="en-US" dirty="0" err="1" smtClean="0"/>
              <a:t>Endoparasites</a:t>
            </a:r>
            <a:endParaRPr lang="en-US" dirty="0" smtClean="0"/>
          </a:p>
          <a:p>
            <a:pPr lvl="1"/>
            <a:r>
              <a:rPr lang="en-US" dirty="0"/>
              <a:t>Hook worms</a:t>
            </a:r>
          </a:p>
          <a:p>
            <a:pPr lvl="1"/>
            <a:r>
              <a:rPr lang="en-US" dirty="0"/>
              <a:t>Do they care if their host dies? </a:t>
            </a:r>
            <a:endParaRPr lang="en-US" dirty="0" smtClean="0"/>
          </a:p>
          <a:p>
            <a:r>
              <a:rPr lang="en-US" dirty="0" err="1" smtClean="0"/>
              <a:t>Ectoparasites</a:t>
            </a:r>
            <a:endParaRPr lang="en-US" dirty="0" smtClean="0"/>
          </a:p>
          <a:p>
            <a:pPr lvl="1"/>
            <a:r>
              <a:rPr lang="en-US" dirty="0"/>
              <a:t>outside</a:t>
            </a:r>
          </a:p>
          <a:p>
            <a:pPr lvl="2"/>
            <a:r>
              <a:rPr lang="en-US" dirty="0"/>
              <a:t>Tick, fleas</a:t>
            </a:r>
          </a:p>
          <a:p>
            <a:pPr lvl="2"/>
            <a:r>
              <a:rPr lang="en-US" dirty="0" smtClean="0"/>
              <a:t>Bacteria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Rectangle 8"/>
          <p:cNvSpPr>
            <a:spLocks noGrp="1" noChangeArrowheads="1"/>
          </p:cNvSpPr>
          <p:nvPr>
            <p:ph sz="quarter" idx="2"/>
          </p:nvPr>
        </p:nvSpPr>
        <p:spPr>
          <a:xfrm>
            <a:off x="3960495" y="4381500"/>
            <a:ext cx="2743200" cy="22479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Tomato worm &amp; parasite</a:t>
            </a:r>
          </a:p>
          <a:p>
            <a:pPr eaLnBrk="1" hangingPunct="1"/>
            <a:r>
              <a:rPr lang="en-US" dirty="0" smtClean="0"/>
              <a:t>Dog heart &amp; heart worms</a:t>
            </a:r>
          </a:p>
        </p:txBody>
      </p:sp>
      <p:pic>
        <p:nvPicPr>
          <p:cNvPr id="23557" name="Picture 5" descr="17_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48006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7" descr="heartworm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4171950"/>
            <a:ext cx="24098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755" y="-15240"/>
            <a:ext cx="1794765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0836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3962400" cy="1143000"/>
          </a:xfrm>
        </p:spPr>
        <p:txBody>
          <a:bodyPr/>
          <a:lstStyle/>
          <a:p>
            <a:pPr eaLnBrk="1" hangingPunct="1"/>
            <a:r>
              <a:rPr lang="en-US" sz="4800" b="1" u="sng" smtClean="0"/>
              <a:t>Predation</a:t>
            </a:r>
            <a:r>
              <a:rPr lang="en-US" sz="4800" b="1" smtClean="0"/>
              <a:t>-</a:t>
            </a:r>
            <a:r>
              <a:rPr lang="en-US" b="1" smtClean="0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219200"/>
            <a:ext cx="4041775" cy="4937125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FontTx/>
              <a:buNone/>
            </a:pPr>
            <a:r>
              <a:rPr lang="en-US" sz="3200" b="1" smtClean="0"/>
              <a:t>one species kills &amp; eats another 	 </a:t>
            </a:r>
          </a:p>
          <a:p>
            <a:pPr lvl="1" eaLnBrk="1" hangingPunct="1"/>
            <a:r>
              <a:rPr lang="en-US" sz="2800" b="1" smtClean="0"/>
              <a:t>1. </a:t>
            </a:r>
            <a:r>
              <a:rPr lang="en-US" sz="2800" b="1" u="sng" smtClean="0"/>
              <a:t>predator</a:t>
            </a:r>
            <a:r>
              <a:rPr lang="en-US" sz="2800" b="1" smtClean="0"/>
              <a:t>- stalks &amp; kills to eat </a:t>
            </a:r>
          </a:p>
          <a:p>
            <a:pPr lvl="1" eaLnBrk="1" hangingPunct="1"/>
            <a:r>
              <a:rPr lang="en-US" sz="2800" b="1" smtClean="0"/>
              <a:t>2. </a:t>
            </a:r>
            <a:r>
              <a:rPr lang="en-US" sz="2800" b="1" u="sng" smtClean="0"/>
              <a:t>prey- </a:t>
            </a:r>
            <a:r>
              <a:rPr lang="en-US" sz="2800" b="1" smtClean="0"/>
              <a:t>is eaten</a:t>
            </a:r>
            <a:r>
              <a:rPr lang="en-US" sz="1800" smtClean="0"/>
              <a:t> </a:t>
            </a:r>
          </a:p>
        </p:txBody>
      </p:sp>
      <p:pic>
        <p:nvPicPr>
          <p:cNvPr id="24581" name="Picture 6" descr="pred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48200" cy="321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7" descr="~AUT01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06" b="49689"/>
          <a:stretch>
            <a:fillRect/>
          </a:stretch>
        </p:blipFill>
        <p:spPr bwMode="auto">
          <a:xfrm>
            <a:off x="228600" y="4495800"/>
            <a:ext cx="85344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93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pPr eaLnBrk="1" hangingPunct="1"/>
            <a:r>
              <a:rPr lang="en-US" b="1" u="sng" smtClean="0"/>
              <a:t>Competition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219200"/>
            <a:ext cx="8229600" cy="4937125"/>
          </a:xfrm>
        </p:spPr>
        <p:txBody>
          <a:bodyPr/>
          <a:lstStyle/>
          <a:p>
            <a:pPr eaLnBrk="1" hangingPunct="1"/>
            <a:r>
              <a:rPr lang="en-US" smtClean="0"/>
              <a:t>different species attempting to use the same limited resource</a:t>
            </a:r>
          </a:p>
          <a:p>
            <a:pPr eaLnBrk="1" hangingPunct="1"/>
            <a:r>
              <a:rPr lang="en-US" smtClean="0"/>
              <a:t>ex.</a:t>
            </a:r>
          </a:p>
          <a:p>
            <a:pPr lvl="1" eaLnBrk="1" hangingPunct="1"/>
            <a:r>
              <a:rPr lang="en-US" smtClean="0"/>
              <a:t>territory- fire ants</a:t>
            </a:r>
          </a:p>
          <a:p>
            <a:pPr lvl="1" eaLnBrk="1" hangingPunct="1"/>
            <a:r>
              <a:rPr lang="en-US" smtClean="0"/>
              <a:t>sunlight plants</a:t>
            </a:r>
          </a:p>
          <a:p>
            <a:pPr lvl="1" eaLnBrk="1" hangingPunct="1"/>
            <a:r>
              <a:rPr lang="en-US" smtClean="0"/>
              <a:t>food- carnivores</a:t>
            </a:r>
          </a:p>
        </p:txBody>
      </p:sp>
    </p:spTree>
    <p:extLst>
      <p:ext uri="{BB962C8B-B14F-4D97-AF65-F5344CB8AC3E}">
        <p14:creationId xmlns:p14="http://schemas.microsoft.com/office/powerpoint/2010/main" val="32199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Community Relationships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219200"/>
            <a:ext cx="4041775" cy="49371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hlink"/>
                </a:solidFill>
              </a:rPr>
              <a:t>Harmful</a:t>
            </a:r>
          </a:p>
          <a:p>
            <a:pPr eaLnBrk="1" hangingPunct="1"/>
            <a:r>
              <a:rPr lang="en-US" smtClean="0"/>
              <a:t>Predator-prey</a:t>
            </a:r>
          </a:p>
          <a:p>
            <a:pPr eaLnBrk="1" hangingPunct="1"/>
            <a:r>
              <a:rPr lang="en-US" smtClean="0"/>
              <a:t>Host-parasite</a:t>
            </a:r>
          </a:p>
        </p:txBody>
      </p:sp>
      <p:sp>
        <p:nvSpPr>
          <p:cNvPr id="26628" name="Rectangle 5"/>
          <p:cNvSpPr>
            <a:spLocks noGrp="1" noChangeArrowheads="1"/>
          </p:cNvSpPr>
          <p:nvPr>
            <p:ph sz="quarter" idx="4294967295"/>
          </p:nvPr>
        </p:nvSpPr>
        <p:spPr>
          <a:xfrm>
            <a:off x="5102225" y="1216025"/>
            <a:ext cx="4041775" cy="4937125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hlink"/>
                </a:solidFill>
              </a:rPr>
              <a:t>Helpful</a:t>
            </a:r>
          </a:p>
          <a:p>
            <a:pPr eaLnBrk="1" hangingPunct="1"/>
            <a:r>
              <a:rPr lang="en-US" smtClean="0"/>
              <a:t>Mutualism</a:t>
            </a:r>
          </a:p>
          <a:p>
            <a:pPr eaLnBrk="1" hangingPunct="1"/>
            <a:r>
              <a:rPr lang="en-US" smtClean="0"/>
              <a:t>Commensalism </a:t>
            </a:r>
          </a:p>
        </p:txBody>
      </p:sp>
    </p:spTree>
    <p:extLst>
      <p:ext uri="{BB962C8B-B14F-4D97-AF65-F5344CB8AC3E}">
        <p14:creationId xmlns:p14="http://schemas.microsoft.com/office/powerpoint/2010/main" val="36906675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2.2 objectives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>
            <a:normAutofit/>
          </a:bodyPr>
          <a:lstStyle/>
          <a:p>
            <a:r>
              <a:rPr lang="en-US" dirty="0" smtClean="0"/>
              <a:t>Compare how organisms satisfy their nutritional needs.</a:t>
            </a:r>
          </a:p>
          <a:p>
            <a:r>
              <a:rPr lang="en-US" dirty="0" smtClean="0"/>
              <a:t>Trace the path of energy and matter in an ecosystem</a:t>
            </a:r>
          </a:p>
          <a:p>
            <a:r>
              <a:rPr lang="en-US" dirty="0" smtClean="0"/>
              <a:t>Analyze how matter is cycled in the abiotic and biotic parts of the biosphere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8365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914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Food Chain- </a:t>
            </a:r>
            <a:br>
              <a:rPr lang="en-US" smtClean="0"/>
            </a:br>
            <a:r>
              <a:rPr lang="en-US" smtClean="0"/>
              <a:t>Sun is energy source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600200"/>
            <a:ext cx="403225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600" b="1" smtClean="0"/>
              <a:t>1</a:t>
            </a:r>
            <a:r>
              <a:rPr lang="en-US" sz="3600" b="1" baseline="30000" smtClean="0"/>
              <a:t>st</a:t>
            </a:r>
            <a:r>
              <a:rPr lang="en-US" sz="3600" b="1" smtClean="0"/>
              <a:t> Producer</a:t>
            </a:r>
            <a:r>
              <a:rPr lang="en-US" smtClean="0"/>
              <a:t>-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Autotroph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Photosynthesis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/>
              <a:t>plant</a:t>
            </a:r>
            <a:endParaRPr lang="en-US" sz="3600" smtClean="0"/>
          </a:p>
        </p:txBody>
      </p:sp>
      <p:pic>
        <p:nvPicPr>
          <p:cNvPr id="43013" name="Picture 6" descr="redwood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343150"/>
            <a:ext cx="49530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54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77825"/>
            <a:ext cx="7772400" cy="5349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i="1" smtClean="0"/>
              <a:t>exceptions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371600"/>
            <a:ext cx="4191000" cy="472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u="sng" dirty="0" err="1" smtClean="0"/>
              <a:t>chemosythesis</a:t>
            </a:r>
            <a:r>
              <a:rPr lang="en-US" sz="3200" b="1" dirty="0" smtClean="0"/>
              <a:t>- 1977 bacteria were found in the deep ocean, that use </a:t>
            </a:r>
            <a:r>
              <a:rPr lang="en-US" sz="3200" b="1" dirty="0" smtClean="0">
                <a:solidFill>
                  <a:schemeClr val="accent2"/>
                </a:solidFill>
              </a:rPr>
              <a:t>hydrogen sulfide</a:t>
            </a:r>
            <a:r>
              <a:rPr lang="en-US" sz="3200" b="1" dirty="0" smtClean="0"/>
              <a:t> hydrothermal vents to </a:t>
            </a:r>
            <a:r>
              <a:rPr lang="en-US" sz="3200" b="1" dirty="0" smtClean="0">
                <a:solidFill>
                  <a:schemeClr val="accent2"/>
                </a:solidFill>
              </a:rPr>
              <a:t>produce food without sunlight</a:t>
            </a:r>
            <a:r>
              <a:rPr lang="en-US" sz="3200" b="1" dirty="0" smtClean="0"/>
              <a:t>.  </a:t>
            </a:r>
            <a:endParaRPr lang="en-US" dirty="0" smtClean="0"/>
          </a:p>
        </p:txBody>
      </p:sp>
      <p:pic>
        <p:nvPicPr>
          <p:cNvPr id="17412" name="Picture 4" descr="~AUT006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53"/>
          <a:stretch>
            <a:fillRect/>
          </a:stretch>
        </p:blipFill>
        <p:spPr>
          <a:xfrm>
            <a:off x="5334000" y="1219200"/>
            <a:ext cx="3810000" cy="4648200"/>
          </a:xfrm>
          <a:noFill/>
        </p:spPr>
      </p:pic>
    </p:spTree>
    <p:extLst>
      <p:ext uri="{BB962C8B-B14F-4D97-AF65-F5344CB8AC3E}">
        <p14:creationId xmlns:p14="http://schemas.microsoft.com/office/powerpoint/2010/main" val="246471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 idx="4294967295"/>
          </p:nvPr>
        </p:nvSpPr>
        <p:spPr>
          <a:xfrm>
            <a:off x="1066800" y="1371600"/>
            <a:ext cx="8077200" cy="36576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You will</a:t>
            </a:r>
            <a:br>
              <a:rPr lang="en-US" sz="3600" dirty="0"/>
            </a:br>
            <a:r>
              <a:rPr lang="en-US" sz="3600" dirty="0"/>
              <a:t>Describe ecology and the work of ecologist</a:t>
            </a:r>
            <a:br>
              <a:rPr lang="en-US" sz="3600" dirty="0"/>
            </a:br>
            <a:r>
              <a:rPr lang="en-US" sz="3600" dirty="0"/>
              <a:t>Identify important aspects of an organism’s environment</a:t>
            </a:r>
            <a:br>
              <a:rPr lang="en-US" sz="3600" dirty="0"/>
            </a:br>
            <a:r>
              <a:rPr lang="en-US" sz="3600" dirty="0"/>
              <a:t>Trace the flow of energy and nutrients in the living and nonliving worlds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4294967295"/>
          </p:nvPr>
        </p:nvSpPr>
        <p:spPr>
          <a:xfrm>
            <a:off x="0" y="457200"/>
            <a:ext cx="8077200" cy="685800"/>
          </a:xfrm>
        </p:spPr>
        <p:txBody>
          <a:bodyPr/>
          <a:lstStyle/>
          <a:p>
            <a:r>
              <a:rPr lang="en-US" dirty="0"/>
              <a:t>Principles of Ecology</a:t>
            </a:r>
          </a:p>
        </p:txBody>
      </p:sp>
    </p:spTree>
    <p:extLst>
      <p:ext uri="{BB962C8B-B14F-4D97-AF65-F5344CB8AC3E}">
        <p14:creationId xmlns:p14="http://schemas.microsoft.com/office/powerpoint/2010/main" val="278915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>
            <a:normAutofit/>
          </a:bodyPr>
          <a:lstStyle/>
          <a:p>
            <a:r>
              <a:rPr lang="en-US" dirty="0" smtClean="0"/>
              <a:t>How organisms obtain Energy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17563" y="838200"/>
            <a:ext cx="8326437" cy="685800"/>
          </a:xfrm>
        </p:spPr>
        <p:txBody>
          <a:bodyPr>
            <a:normAutofit/>
          </a:bodyPr>
          <a:lstStyle/>
          <a:p>
            <a:r>
              <a:rPr lang="en-US" sz="3600" dirty="0"/>
              <a:t>Autotrophs</a:t>
            </a:r>
          </a:p>
          <a:p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/>
          <a:lstStyle/>
          <a:p>
            <a:r>
              <a:rPr lang="en-US" dirty="0" smtClean="0"/>
              <a:t>Plants use photosynthesis to produce food from light energy.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>
            <a:normAutofit/>
          </a:bodyPr>
          <a:lstStyle/>
          <a:p>
            <a:r>
              <a:rPr lang="en-US" dirty="0"/>
              <a:t>Autotrophs</a:t>
            </a:r>
          </a:p>
          <a:p>
            <a:r>
              <a:rPr lang="en-US" dirty="0" smtClean="0"/>
              <a:t>Producers</a:t>
            </a:r>
          </a:p>
          <a:p>
            <a:pPr lvl="1"/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Some </a:t>
            </a:r>
            <a:r>
              <a:rPr lang="en-US" dirty="0" err="1" smtClean="0"/>
              <a:t>protist</a:t>
            </a:r>
            <a:r>
              <a:rPr lang="en-US" dirty="0" smtClean="0"/>
              <a:t> &amp; algae</a:t>
            </a:r>
          </a:p>
          <a:p>
            <a:pPr marL="457200" lvl="1" indent="0">
              <a:buNone/>
            </a:pPr>
            <a:r>
              <a:rPr lang="en-US" dirty="0" smtClean="0"/>
              <a:t>Other organisms depend on these for energy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25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Text Box 2"/>
          <p:cNvSpPr txBox="1">
            <a:spLocks noChangeArrowheads="1"/>
          </p:cNvSpPr>
          <p:nvPr/>
        </p:nvSpPr>
        <p:spPr bwMode="auto">
          <a:xfrm>
            <a:off x="683316" y="1343918"/>
            <a:ext cx="759929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700" dirty="0">
                <a:solidFill>
                  <a:srgbClr val="003366"/>
                </a:solidFill>
              </a:rPr>
              <a:t>Energy in an Ecosystem</a:t>
            </a:r>
          </a:p>
        </p:txBody>
      </p:sp>
      <p:sp>
        <p:nvSpPr>
          <p:cNvPr id="286723" name="Text Box 3"/>
          <p:cNvSpPr txBox="1">
            <a:spLocks noChangeArrowheads="1"/>
          </p:cNvSpPr>
          <p:nvPr/>
        </p:nvSpPr>
        <p:spPr bwMode="auto">
          <a:xfrm>
            <a:off x="687457" y="1867793"/>
            <a:ext cx="76614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700">
                <a:solidFill>
                  <a:srgbClr val="A6000D"/>
                </a:solidFill>
              </a:rPr>
              <a:t>Autotrophs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2.2 Flow of Energy in an Ecosystem</a:t>
            </a:r>
          </a:p>
        </p:txBody>
      </p:sp>
      <p:sp>
        <p:nvSpPr>
          <p:cNvPr id="286726" name="Text Box 6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sp>
        <p:nvSpPr>
          <p:cNvPr id="286728" name="Text Box 8"/>
          <p:cNvSpPr txBox="1">
            <a:spLocks noChangeArrowheads="1"/>
          </p:cNvSpPr>
          <p:nvPr/>
        </p:nvSpPr>
        <p:spPr bwMode="auto">
          <a:xfrm>
            <a:off x="1127815" y="2500313"/>
            <a:ext cx="7353576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700"/>
              <a:t>Organism that collects energy from sunlight or inorganic substances to produce food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687457" y="3567411"/>
            <a:ext cx="26255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700">
                <a:solidFill>
                  <a:srgbClr val="A6000D"/>
                </a:solidFill>
              </a:rPr>
              <a:t>Heterotrophs</a:t>
            </a:r>
          </a:p>
        </p:txBody>
      </p:sp>
      <p:pic>
        <p:nvPicPr>
          <p:cNvPr id="286732" name="Picture 12" descr="ch 2 im 13 lyn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0" y="3527227"/>
            <a:ext cx="4866033" cy="202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6734" name="Group 14"/>
          <p:cNvGrpSpPr>
            <a:grpSpLocks/>
          </p:cNvGrpSpPr>
          <p:nvPr/>
        </p:nvGrpSpPr>
        <p:grpSpPr bwMode="auto">
          <a:xfrm>
            <a:off x="1127816" y="4207371"/>
            <a:ext cx="5518978" cy="1820168"/>
            <a:chOff x="816" y="2827"/>
            <a:chExt cx="3999" cy="1223"/>
          </a:xfrm>
        </p:grpSpPr>
        <p:sp>
          <p:nvSpPr>
            <p:cNvPr id="286730" name="Text Box 10"/>
            <p:cNvSpPr txBox="1">
              <a:spLocks noChangeArrowheads="1"/>
            </p:cNvSpPr>
            <p:nvPr/>
          </p:nvSpPr>
          <p:spPr bwMode="auto">
            <a:xfrm>
              <a:off x="816" y="2827"/>
              <a:ext cx="2160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0865" tIns="50438" rIns="100865" bIns="50438">
              <a:spAutoFit/>
            </a:bodyPr>
            <a:lstStyle>
              <a:lvl1pPr marL="254000" indent="-254000"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09588"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019175"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528763"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38350"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4955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527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099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671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buClr>
                  <a:srgbClr val="A6000D"/>
                </a:buClr>
                <a:buFont typeface="Wingdings" pitchFamily="2" charset="2"/>
                <a:buChar char="§"/>
              </a:pPr>
              <a:r>
                <a:rPr lang="en-US" sz="2700"/>
                <a:t>Organism that gets it energy requirements by</a:t>
              </a:r>
            </a:p>
          </p:txBody>
        </p:sp>
        <p:sp>
          <p:nvSpPr>
            <p:cNvPr id="286733" name="Text Box 13"/>
            <p:cNvSpPr txBox="1">
              <a:spLocks noChangeArrowheads="1"/>
            </p:cNvSpPr>
            <p:nvPr/>
          </p:nvSpPr>
          <p:spPr bwMode="auto">
            <a:xfrm>
              <a:off x="975" y="3698"/>
              <a:ext cx="3840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0865" tIns="50438" rIns="100865" bIns="50438">
              <a:spAutoFit/>
            </a:bodyPr>
            <a:lstStyle>
              <a:lvl1pPr marL="254000" indent="-254000"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09588"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019175"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528763"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38350"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4955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527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099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6715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700"/>
                <a:t>consuming other organisms</a:t>
              </a:r>
            </a:p>
          </p:txBody>
        </p:sp>
      </p:grpSp>
      <p:pic>
        <p:nvPicPr>
          <p:cNvPr id="286735" name="Picture 15" descr="audio_btn">
            <a:hlinkClick r:id="" action="ppaction://noaction">
              <a:snd r:embed="rId3" name="2.16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261" y="1902024"/>
            <a:ext cx="389283" cy="4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36" name="Picture 16" descr="audio_btn">
            <a:hlinkClick r:id="" action="ppaction://noaction">
              <a:snd r:embed="rId5" name="2.17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609083"/>
            <a:ext cx="389283" cy="4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37" name="Text Box 17"/>
          <p:cNvSpPr txBox="1">
            <a:spLocks noChangeArrowheads="1"/>
          </p:cNvSpPr>
          <p:nvPr/>
        </p:nvSpPr>
        <p:spPr bwMode="auto">
          <a:xfrm>
            <a:off x="5797826" y="5460505"/>
            <a:ext cx="2915478" cy="294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buClr>
                <a:srgbClr val="CC3300"/>
              </a:buClr>
              <a:buFont typeface="Wingdings" pitchFamily="2" charset="2"/>
              <a:buNone/>
            </a:pPr>
            <a:r>
              <a:rPr lang="en-US" sz="1300" b="1"/>
              <a:t>A lynx is a heterotroph.</a:t>
            </a:r>
          </a:p>
        </p:txBody>
      </p:sp>
      <p:sp>
        <p:nvSpPr>
          <p:cNvPr id="286738" name="Text Box 18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226328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>
            <a:normAutofit/>
          </a:bodyPr>
          <a:lstStyle/>
          <a:p>
            <a:r>
              <a:rPr lang="en-US" dirty="0" smtClean="0"/>
              <a:t>How organisms obtain energy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17563" y="838200"/>
            <a:ext cx="8326437" cy="685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Consumers are Heterotrophs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/>
          <a:lstStyle/>
          <a:p>
            <a:r>
              <a:rPr lang="en-US" dirty="0" smtClean="0"/>
              <a:t>Can not make its own food</a:t>
            </a:r>
          </a:p>
          <a:p>
            <a:r>
              <a:rPr lang="en-US" dirty="0" smtClean="0"/>
              <a:t>Obtain nutrients by eating other organisms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3886200"/>
            <a:ext cx="3962400" cy="2514600"/>
          </a:xfrm>
        </p:spPr>
        <p:txBody>
          <a:bodyPr>
            <a:normAutofit/>
          </a:bodyPr>
          <a:lstStyle/>
          <a:p>
            <a:r>
              <a:rPr lang="en-US" dirty="0" smtClean="0"/>
              <a:t>Heterotrophs</a:t>
            </a:r>
          </a:p>
          <a:p>
            <a:r>
              <a:rPr lang="en-US" dirty="0" smtClean="0"/>
              <a:t>Omnivore</a:t>
            </a:r>
          </a:p>
          <a:p>
            <a:r>
              <a:rPr lang="en-US" dirty="0" smtClean="0"/>
              <a:t>Carnivore</a:t>
            </a:r>
          </a:p>
          <a:p>
            <a:r>
              <a:rPr lang="en-US" dirty="0" smtClean="0"/>
              <a:t>Scavenger 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956" y="1695450"/>
            <a:ext cx="2732419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42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b="1" u="sng" smtClean="0"/>
              <a:t>consumer</a:t>
            </a:r>
            <a:r>
              <a:rPr lang="en-US" smtClean="0"/>
              <a:t>-</a:t>
            </a:r>
            <a:r>
              <a:rPr lang="en-US" sz="2800" b="1" smtClean="0"/>
              <a:t>obtain their energy by eating other organisms- (other feed)</a:t>
            </a:r>
            <a:br>
              <a:rPr lang="en-US" sz="2800" b="1" smtClean="0"/>
            </a:br>
            <a:endParaRPr lang="en-US" sz="2800" b="1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4033838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endParaRPr lang="en-US" sz="2400" b="1" smtClean="0"/>
          </a:p>
          <a:p>
            <a:pPr eaLnBrk="1" hangingPunct="1">
              <a:spcAft>
                <a:spcPts val="1200"/>
              </a:spcAft>
            </a:pPr>
            <a:r>
              <a:rPr lang="en-US" sz="3600" b="1" smtClean="0">
                <a:latin typeface="Comic Sans MS" pitchFamily="66" charset="0"/>
              </a:rPr>
              <a:t>a.  </a:t>
            </a:r>
            <a:r>
              <a:rPr lang="en-US" sz="3600" b="1" u="sng" smtClean="0">
                <a:latin typeface="Comic Sans MS" pitchFamily="66" charset="0"/>
              </a:rPr>
              <a:t>carnivores</a:t>
            </a:r>
            <a:r>
              <a:rPr lang="en-US" sz="3600" b="1" smtClean="0">
                <a:latin typeface="Comic Sans MS" pitchFamily="66" charset="0"/>
              </a:rPr>
              <a:t>-</a:t>
            </a:r>
          </a:p>
          <a:p>
            <a:pPr eaLnBrk="1" hangingPunct="1">
              <a:spcAft>
                <a:spcPts val="1200"/>
              </a:spcAft>
            </a:pPr>
            <a:r>
              <a:rPr lang="en-US" sz="3600" b="1" smtClean="0">
                <a:latin typeface="Comic Sans MS" pitchFamily="66" charset="0"/>
              </a:rPr>
              <a:t>b.  </a:t>
            </a:r>
            <a:r>
              <a:rPr lang="en-US" sz="3600" b="1" u="sng" smtClean="0">
                <a:latin typeface="Comic Sans MS" pitchFamily="66" charset="0"/>
              </a:rPr>
              <a:t>omnivores</a:t>
            </a:r>
          </a:p>
          <a:p>
            <a:pPr eaLnBrk="1" hangingPunct="1">
              <a:spcAft>
                <a:spcPts val="1200"/>
              </a:spcAft>
            </a:pPr>
            <a:r>
              <a:rPr lang="en-US" sz="3600" b="1" smtClean="0">
                <a:latin typeface="Comic Sans MS" pitchFamily="66" charset="0"/>
              </a:rPr>
              <a:t>c. </a:t>
            </a:r>
            <a:r>
              <a:rPr lang="en-US" sz="3600" b="1" u="sng" smtClean="0">
                <a:latin typeface="Comic Sans MS" pitchFamily="66" charset="0"/>
              </a:rPr>
              <a:t>herbivore</a:t>
            </a:r>
            <a:r>
              <a:rPr lang="en-US" sz="3600" b="1" smtClean="0">
                <a:latin typeface="Comic Sans MS" pitchFamily="66" charset="0"/>
              </a:rPr>
              <a:t>	</a:t>
            </a:r>
          </a:p>
          <a:p>
            <a:pPr eaLnBrk="1" hangingPunct="1">
              <a:spcAft>
                <a:spcPts val="1200"/>
              </a:spcAft>
            </a:pPr>
            <a:r>
              <a:rPr lang="en-US" sz="3600" b="1" smtClean="0">
                <a:latin typeface="Comic Sans MS" pitchFamily="66" charset="0"/>
              </a:rPr>
              <a:t>d. </a:t>
            </a:r>
            <a:r>
              <a:rPr lang="en-US" sz="3600" b="1" u="sng" smtClean="0">
                <a:latin typeface="Comic Sans MS" pitchFamily="66" charset="0"/>
              </a:rPr>
              <a:t>scavenger</a:t>
            </a:r>
            <a:endParaRPr lang="en-US" sz="3600" b="1" smtClean="0">
              <a:latin typeface="Comic Sans MS" pitchFamily="66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en-US" sz="3600" b="1" smtClean="0">
                <a:latin typeface="Comic Sans MS" pitchFamily="66" charset="0"/>
              </a:rPr>
              <a:t>e. </a:t>
            </a:r>
            <a:r>
              <a:rPr lang="en-US" sz="3600" b="1" u="sng" smtClean="0">
                <a:latin typeface="Comic Sans MS" pitchFamily="66" charset="0"/>
              </a:rPr>
              <a:t>decomposer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4648200" y="1981200"/>
            <a:ext cx="4038600" cy="41100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400" b="1" smtClean="0"/>
              <a:t>e.  </a:t>
            </a:r>
            <a:r>
              <a:rPr lang="en-US" sz="2400" b="1" u="sng" smtClean="0"/>
              <a:t>Decomposers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u="sng" smtClean="0"/>
              <a:t>Recycle nutrients in ecosystem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u="sng" smtClean="0"/>
              <a:t>microbes</a:t>
            </a:r>
            <a:r>
              <a:rPr lang="en-US" sz="2000" b="1" smtClean="0"/>
              <a:t>- any microscopic organism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smtClean="0"/>
              <a:t>primarily bacteria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smtClean="0"/>
              <a:t>Viruses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smtClean="0"/>
              <a:t>Protozoa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smtClean="0"/>
              <a:t>Mushrooms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sz="2000" b="1" smtClean="0"/>
              <a:t>Protist </a:t>
            </a:r>
            <a:endParaRPr lang="en-US" sz="1800" smtClean="0"/>
          </a:p>
        </p:txBody>
      </p:sp>
    </p:spTree>
    <p:extLst>
      <p:ext uri="{BB962C8B-B14F-4D97-AF65-F5344CB8AC3E}">
        <p14:creationId xmlns:p14="http://schemas.microsoft.com/office/powerpoint/2010/main" val="2127363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765" name="Group 21"/>
          <p:cNvGrpSpPr>
            <a:grpSpLocks/>
          </p:cNvGrpSpPr>
          <p:nvPr/>
        </p:nvGrpSpPr>
        <p:grpSpPr bwMode="auto">
          <a:xfrm>
            <a:off x="771664" y="1524000"/>
            <a:ext cx="7775989" cy="5112247"/>
            <a:chOff x="559" y="816"/>
            <a:chExt cx="5633" cy="3435"/>
          </a:xfrm>
        </p:grpSpPr>
        <p:sp>
          <p:nvSpPr>
            <p:cNvPr id="287760" name="Text Box 16"/>
            <p:cNvSpPr txBox="1">
              <a:spLocks noChangeArrowheads="1"/>
            </p:cNvSpPr>
            <p:nvPr/>
          </p:nvSpPr>
          <p:spPr bwMode="auto">
            <a:xfrm>
              <a:off x="788" y="1484"/>
              <a:ext cx="2051" cy="27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0865" tIns="50438" rIns="100865" bIns="50438">
              <a:spAutoFit/>
            </a:bodyPr>
            <a:lstStyle>
              <a:lvl1pPr marL="342900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852488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62075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71663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381250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8384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956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7528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2100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ecosystem, and </a:t>
              </a:r>
            </a:p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return nutrients </a:t>
              </a:r>
            </a:p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to the soil, air, </a:t>
              </a:r>
            </a:p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and water where </a:t>
              </a:r>
            </a:p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the nutrients can </a:t>
              </a:r>
            </a:p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be reused by </a:t>
              </a:r>
            </a:p>
            <a:p>
              <a:pPr>
                <a:buClr>
                  <a:srgbClr val="A6000D"/>
                </a:buClr>
                <a:buFont typeface="Wingdings" pitchFamily="2" charset="2"/>
                <a:buNone/>
              </a:pPr>
              <a:r>
                <a:rPr lang="en-US" sz="2900" dirty="0"/>
                <a:t>organisms.</a:t>
              </a:r>
            </a:p>
          </p:txBody>
        </p:sp>
        <p:sp>
          <p:nvSpPr>
            <p:cNvPr id="287746" name="Text Box 2"/>
            <p:cNvSpPr txBox="1">
              <a:spLocks noChangeArrowheads="1"/>
            </p:cNvSpPr>
            <p:nvPr/>
          </p:nvSpPr>
          <p:spPr bwMode="auto">
            <a:xfrm>
              <a:off x="559" y="816"/>
              <a:ext cx="5633" cy="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0865" tIns="50438" rIns="100865" bIns="50438">
              <a:spAutoFit/>
            </a:bodyPr>
            <a:lstStyle>
              <a:lvl1pPr marL="342900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852488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62075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71663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381250" indent="-342900" defTabSz="10191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8384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956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7528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210050" indent="-342900" defTabSz="10191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buClr>
                  <a:srgbClr val="A6000D"/>
                </a:buClr>
                <a:buFont typeface="Wingdings" pitchFamily="2" charset="2"/>
                <a:buChar char="§"/>
              </a:pPr>
              <a:r>
                <a:rPr lang="en-US" sz="2900" dirty="0" err="1">
                  <a:solidFill>
                    <a:srgbClr val="A6000D"/>
                  </a:solidFill>
                </a:rPr>
                <a:t>Detritivores</a:t>
              </a:r>
              <a:r>
                <a:rPr lang="en-US" sz="2900" dirty="0"/>
                <a:t> eat fragments of dead matter in an</a:t>
              </a:r>
            </a:p>
          </p:txBody>
        </p:sp>
      </p:grpSp>
      <p:sp>
        <p:nvSpPr>
          <p:cNvPr id="287750" name="Text Box 6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pic>
        <p:nvPicPr>
          <p:cNvPr id="287759" name="Picture 15" descr="ch 2 im 14 fungu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849" y="2518172"/>
            <a:ext cx="4482272" cy="378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5785403" y="5460505"/>
            <a:ext cx="2915478" cy="294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buClr>
                <a:srgbClr val="CC3300"/>
              </a:buClr>
              <a:buFont typeface="Wingdings" pitchFamily="2" charset="2"/>
              <a:buNone/>
            </a:pPr>
            <a:r>
              <a:rPr lang="en-US" sz="1300" b="1"/>
              <a:t>Fungus</a:t>
            </a:r>
          </a:p>
        </p:txBody>
      </p:sp>
      <p:pic>
        <p:nvPicPr>
          <p:cNvPr id="287766" name="Picture 22" descr="audio_btn">
            <a:hlinkClick r:id="" action="ppaction://noaction">
              <a:snd r:embed="rId3" name="2.21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185" y="4487169"/>
            <a:ext cx="389283" cy="4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767" name="Text Box 23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2.2 Flow of Energy in an Ecosystem</a:t>
            </a:r>
          </a:p>
        </p:txBody>
      </p:sp>
      <p:sp>
        <p:nvSpPr>
          <p:cNvPr id="287768" name="Text Box 24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278018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>
            <a:normAutofit/>
          </a:bodyPr>
          <a:lstStyle/>
          <a:p>
            <a:r>
              <a:rPr lang="en-US" dirty="0" smtClean="0"/>
              <a:t>What problems might  occur if their were no scavengers?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99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err="1" smtClean="0"/>
              <a:t>Heterotrops</a:t>
            </a:r>
            <a:r>
              <a:rPr lang="en-US" dirty="0" smtClean="0"/>
              <a:t>- Decomposer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828800"/>
            <a:ext cx="8382000" cy="685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Breakdown  and release materials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/>
          <a:lstStyle/>
          <a:p>
            <a:r>
              <a:rPr lang="en-US" dirty="0" smtClean="0"/>
              <a:t>Breakdown complex compounds of dead and decaying organisms into simpler substances</a:t>
            </a:r>
          </a:p>
          <a:p>
            <a:r>
              <a:rPr lang="en-US" dirty="0" smtClean="0"/>
              <a:t>Fungi, bacteria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98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>
            <a:normAutofit/>
          </a:bodyPr>
          <a:lstStyle/>
          <a:p>
            <a:r>
              <a:rPr lang="en-US" dirty="0" smtClean="0"/>
              <a:t>Flow of energy in Ecosystems Cycles of matter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/>
          <a:lstStyle/>
          <a:p>
            <a:r>
              <a:rPr lang="en-US" dirty="0" smtClean="0"/>
              <a:t>Matter is composed of carbon, nitrogen and other elements</a:t>
            </a:r>
          </a:p>
          <a:p>
            <a:r>
              <a:rPr lang="en-US" dirty="0" smtClean="0"/>
              <a:t>Moves through the food chain from producers to consumers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54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4294967295"/>
          </p:nvPr>
        </p:nvSpPr>
        <p:spPr>
          <a:xfrm>
            <a:off x="0" y="44450"/>
            <a:ext cx="3656013" cy="2590800"/>
          </a:xfrm>
        </p:spPr>
        <p:txBody>
          <a:bodyPr>
            <a:normAutofit fontScale="85000" lnSpcReduction="10000"/>
          </a:bodyPr>
          <a:lstStyle/>
          <a:p>
            <a:r>
              <a:rPr lang="en-US" sz="3200" dirty="0" smtClean="0"/>
              <a:t>Autotrophs</a:t>
            </a:r>
          </a:p>
          <a:p>
            <a:r>
              <a:rPr lang="en-US" sz="3200" dirty="0" smtClean="0"/>
              <a:t>Heterotrophs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Trophic levels- feeding</a:t>
            </a:r>
          </a:p>
          <a:p>
            <a:pPr lvl="1"/>
            <a:r>
              <a:rPr lang="en-US" sz="2800" b="1" dirty="0" smtClean="0"/>
              <a:t>First order</a:t>
            </a:r>
          </a:p>
          <a:p>
            <a:pPr lvl="1"/>
            <a:r>
              <a:rPr lang="en-US" sz="2800" b="1" dirty="0" smtClean="0"/>
              <a:t>Second order</a:t>
            </a:r>
          </a:p>
          <a:p>
            <a:pPr lvl="1"/>
            <a:r>
              <a:rPr lang="en-US" sz="2800" b="1" dirty="0" smtClean="0"/>
              <a:t>Third order</a:t>
            </a: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337" y="33360"/>
            <a:ext cx="4538663" cy="682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8" y="2667000"/>
            <a:ext cx="454304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78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Food Chains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828800"/>
            <a:ext cx="83820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Flow of energy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>
            <a:normAutofit/>
          </a:bodyPr>
          <a:lstStyle/>
          <a:p>
            <a:r>
              <a:rPr lang="en-US" dirty="0" smtClean="0"/>
              <a:t>Arrows indicate direction in which energy is transferred</a:t>
            </a:r>
          </a:p>
          <a:p>
            <a:r>
              <a:rPr lang="en-US" dirty="0" smtClean="0"/>
              <a:t>May be as few as one or two – or unlimited</a:t>
            </a:r>
          </a:p>
          <a:p>
            <a:r>
              <a:rPr lang="en-US" dirty="0" smtClean="0"/>
              <a:t>Plants</a:t>
            </a:r>
            <a:r>
              <a:rPr lang="en-US" dirty="0" smtClean="0">
                <a:sym typeface="Wingdings" pitchFamily="2" charset="2"/>
              </a:rPr>
              <a:t> decomposers</a:t>
            </a:r>
          </a:p>
          <a:p>
            <a:r>
              <a:rPr lang="en-US" dirty="0" err="1" smtClean="0">
                <a:sym typeface="Wingdings" pitchFamily="2" charset="2"/>
              </a:rPr>
              <a:t>Plantscowmandecomposer</a:t>
            </a:r>
            <a:r>
              <a:rPr lang="en-US" dirty="0" smtClean="0">
                <a:sym typeface="Wingdings" pitchFamily="2" charset="2"/>
              </a:rPr>
              <a:t> (bacteria)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7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>
            <a:normAutofit/>
          </a:bodyPr>
          <a:lstStyle/>
          <a:p>
            <a:r>
              <a:rPr lang="en-US" dirty="0"/>
              <a:t>Why is an understanding of the environment important?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/>
          <a:lstStyle/>
          <a:p>
            <a:r>
              <a:rPr lang="en-US" b="1" dirty="0"/>
              <a:t>They materials needed for survival come from the environment</a:t>
            </a:r>
          </a:p>
          <a:p>
            <a:r>
              <a:rPr lang="en-US" b="1" dirty="0"/>
              <a:t>It is where they find food and shelter, reproduce and interact with other organisms.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73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6" name="Text Box 4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sp>
        <p:nvSpPr>
          <p:cNvPr id="289797" name="Text Box 5"/>
          <p:cNvSpPr txBox="1">
            <a:spLocks noChangeArrowheads="1"/>
          </p:cNvSpPr>
          <p:nvPr/>
        </p:nvSpPr>
        <p:spPr bwMode="auto">
          <a:xfrm>
            <a:off x="698556" y="1676400"/>
            <a:ext cx="7599293" cy="55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900" dirty="0">
                <a:solidFill>
                  <a:srgbClr val="003366"/>
                </a:solidFill>
              </a:rPr>
              <a:t>Food Chains</a:t>
            </a:r>
          </a:p>
        </p:txBody>
      </p:sp>
      <p:sp>
        <p:nvSpPr>
          <p:cNvPr id="289798" name="Text Box 6"/>
          <p:cNvSpPr txBox="1">
            <a:spLocks noChangeArrowheads="1"/>
          </p:cNvSpPr>
          <p:nvPr/>
        </p:nvSpPr>
        <p:spPr bwMode="auto">
          <a:xfrm>
            <a:off x="698556" y="2438400"/>
            <a:ext cx="4019826" cy="237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900" dirty="0"/>
              <a:t>A </a:t>
            </a:r>
            <a:r>
              <a:rPr lang="en-US" sz="2900" dirty="0">
                <a:solidFill>
                  <a:srgbClr val="A6000D"/>
                </a:solidFill>
              </a:rPr>
              <a:t>food chain</a:t>
            </a:r>
            <a:r>
              <a:rPr lang="en-US" sz="2900" dirty="0"/>
              <a:t> is a simple model that shows how energy flows through an ecosystem.</a:t>
            </a:r>
          </a:p>
        </p:txBody>
      </p:sp>
      <p:pic>
        <p:nvPicPr>
          <p:cNvPr id="289800" name="Picture 8" descr="audio_btn">
            <a:hlinkClick r:id="" action="ppaction://noaction">
              <a:snd r:embed="rId2" name="2.23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512" y="3786188"/>
            <a:ext cx="389283" cy="4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9801" name="Picture 9" descr="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04751"/>
            <a:ext cx="3637446" cy="464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9802" name="Text Box 10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2.2 Flow of Energy in an Ecosystem</a:t>
            </a:r>
          </a:p>
        </p:txBody>
      </p:sp>
      <p:sp>
        <p:nvSpPr>
          <p:cNvPr id="289803" name="Text Box 11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37012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Food chain</a:t>
            </a:r>
          </a:p>
        </p:txBody>
      </p:sp>
      <p:sp>
        <p:nvSpPr>
          <p:cNvPr id="21507" name="Rectangle 6"/>
          <p:cNvSpPr>
            <a:spLocks noGrp="1" noChangeArrowheads="1"/>
          </p:cNvSpPr>
          <p:nvPr>
            <p:ph sz="quarter" idx="1"/>
          </p:nvPr>
        </p:nvSpPr>
        <p:spPr>
          <a:xfrm>
            <a:off x="457200" y="2057400"/>
            <a:ext cx="3733800" cy="4068763"/>
          </a:xfrm>
        </p:spPr>
        <p:txBody>
          <a:bodyPr>
            <a:normAutofit/>
          </a:bodyPr>
          <a:lstStyle/>
          <a:p>
            <a:pPr eaLnBrk="1" hangingPunct="1"/>
            <a:endParaRPr lang="en-US" smtClean="0"/>
          </a:p>
        </p:txBody>
      </p:sp>
      <p:sp>
        <p:nvSpPr>
          <p:cNvPr id="21508" name="Rectangle 7"/>
          <p:cNvSpPr>
            <a:spLocks noGrp="1" noChangeArrowheads="1"/>
          </p:cNvSpPr>
          <p:nvPr>
            <p:ph sz="quarter" idx="2"/>
          </p:nvPr>
        </p:nvSpPr>
        <p:spPr>
          <a:xfrm>
            <a:off x="6629400" y="533400"/>
            <a:ext cx="2514600" cy="55927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smtClean="0"/>
              <a:t>Starts with plant</a:t>
            </a:r>
          </a:p>
          <a:p>
            <a:pPr eaLnBrk="1" hangingPunct="1">
              <a:buFontTx/>
              <a:buNone/>
            </a:pPr>
            <a:r>
              <a:rPr lang="en-US" smtClean="0"/>
              <a:t>(producer)</a:t>
            </a:r>
          </a:p>
          <a:p>
            <a:pPr eaLnBrk="1" hangingPunct="1"/>
            <a:r>
              <a:rPr lang="en-US" smtClean="0"/>
              <a:t>After- all consumers</a:t>
            </a:r>
          </a:p>
          <a:p>
            <a:pPr lvl="1" eaLnBrk="1" hangingPunct="1">
              <a:buFontTx/>
              <a:buNone/>
            </a:pPr>
            <a:r>
              <a:rPr lang="en-US" smtClean="0"/>
              <a:t>Primary</a:t>
            </a:r>
          </a:p>
          <a:p>
            <a:pPr lvl="1" eaLnBrk="1" hangingPunct="1">
              <a:buFontTx/>
              <a:buNone/>
            </a:pPr>
            <a:r>
              <a:rPr lang="en-US" smtClean="0"/>
              <a:t>Secondary…</a:t>
            </a:r>
          </a:p>
          <a:p>
            <a:pPr eaLnBrk="1" hangingPunct="1"/>
            <a:r>
              <a:rPr lang="en-US" smtClean="0"/>
              <a:t>Ends with decomposer</a:t>
            </a:r>
          </a:p>
        </p:txBody>
      </p:sp>
      <p:pic>
        <p:nvPicPr>
          <p:cNvPr id="21509" name="Picture 5" descr="Bearfoodcha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66294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34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53-10-FoodChains-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6038"/>
            <a:ext cx="4719638" cy="681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7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2971800" cy="871538"/>
          </a:xfrm>
        </p:spPr>
        <p:txBody>
          <a:bodyPr>
            <a:normAutofit/>
          </a:bodyPr>
          <a:lstStyle/>
          <a:p>
            <a:r>
              <a:rPr lang="en-US" dirty="0" smtClean="0"/>
              <a:t>Food web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990600"/>
            <a:ext cx="1371600" cy="5486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Shows relationships for organisms that feed on more than one species</a:t>
            </a:r>
            <a:endParaRPr lang="en-US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73" y="0"/>
            <a:ext cx="75756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89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sp>
        <p:nvSpPr>
          <p:cNvPr id="290821" name="Text Box 5"/>
          <p:cNvSpPr txBox="1">
            <a:spLocks noChangeArrowheads="1"/>
          </p:cNvSpPr>
          <p:nvPr/>
        </p:nvSpPr>
        <p:spPr bwMode="auto">
          <a:xfrm>
            <a:off x="4766642" y="1431727"/>
            <a:ext cx="3226076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700" dirty="0">
                <a:solidFill>
                  <a:srgbClr val="003366"/>
                </a:solidFill>
              </a:rPr>
              <a:t>Food Webs</a:t>
            </a:r>
          </a:p>
        </p:txBody>
      </p:sp>
      <p:sp>
        <p:nvSpPr>
          <p:cNvPr id="290822" name="Text Box 6"/>
          <p:cNvSpPr txBox="1">
            <a:spLocks noChangeArrowheads="1"/>
          </p:cNvSpPr>
          <p:nvPr/>
        </p:nvSpPr>
        <p:spPr bwMode="auto">
          <a:xfrm>
            <a:off x="4766642" y="1955602"/>
            <a:ext cx="3714750" cy="341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700"/>
              <a:t>A </a:t>
            </a:r>
            <a:r>
              <a:rPr lang="en-US" sz="2700">
                <a:solidFill>
                  <a:srgbClr val="A6000D"/>
                </a:solidFill>
              </a:rPr>
              <a:t>food web</a:t>
            </a:r>
            <a:r>
              <a:rPr lang="en-US" sz="2700"/>
              <a:t> is a model representing the many interconnected food chains and pathways in which energy flows through a group of organisms.</a:t>
            </a:r>
          </a:p>
        </p:txBody>
      </p:sp>
      <p:pic>
        <p:nvPicPr>
          <p:cNvPr id="290823" name="Picture 7" descr="audio_btn">
            <a:hlinkClick r:id="" action="ppaction://noaction">
              <a:snd r:embed="rId2" name="2.24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982" y="4939397"/>
            <a:ext cx="389283" cy="4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0825" name="Picture 9" descr="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" y="2071687"/>
            <a:ext cx="3888685" cy="478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0833" name="Text Box 17"/>
          <p:cNvSpPr txBox="1">
            <a:spLocks noChangeArrowheads="1"/>
          </p:cNvSpPr>
          <p:nvPr/>
        </p:nvSpPr>
        <p:spPr bwMode="auto">
          <a:xfrm>
            <a:off x="666750" y="75170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 dirty="0">
                <a:solidFill>
                  <a:srgbClr val="A6000D"/>
                </a:solidFill>
              </a:rPr>
              <a:t>2.2 Flow of Energy in an Ecosystem</a:t>
            </a:r>
          </a:p>
        </p:txBody>
      </p:sp>
      <p:sp>
        <p:nvSpPr>
          <p:cNvPr id="290834" name="Text Box 18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137775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great_lakes_food_web_big05_EPA_GLNP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64275" cy="681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6"/>
          <p:cNvSpPr>
            <a:spLocks noGrp="1" noChangeArrowheads="1"/>
          </p:cNvSpPr>
          <p:nvPr>
            <p:ph type="title"/>
          </p:nvPr>
        </p:nvSpPr>
        <p:spPr>
          <a:xfrm>
            <a:off x="6248400" y="274638"/>
            <a:ext cx="2438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Food Web</a:t>
            </a:r>
          </a:p>
        </p:txBody>
      </p:sp>
    </p:spTree>
    <p:extLst>
      <p:ext uri="{BB962C8B-B14F-4D97-AF65-F5344CB8AC3E}">
        <p14:creationId xmlns:p14="http://schemas.microsoft.com/office/powerpoint/2010/main" val="37219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Schematic representation of the mercury geochemical cycle and the&#10;pathways of mercury through the food chain in the Florida&#10;Everglad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038"/>
            <a:ext cx="6491288" cy="681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6"/>
          <p:cNvSpPr>
            <a:spLocks noGrp="1" noChangeArrowheads="1"/>
          </p:cNvSpPr>
          <p:nvPr>
            <p:ph type="title"/>
          </p:nvPr>
        </p:nvSpPr>
        <p:spPr>
          <a:xfrm>
            <a:off x="1447800" y="274638"/>
            <a:ext cx="3276600" cy="48736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Foodweb</a:t>
            </a:r>
          </a:p>
        </p:txBody>
      </p:sp>
    </p:spTree>
    <p:extLst>
      <p:ext uri="{BB962C8B-B14F-4D97-AF65-F5344CB8AC3E}">
        <p14:creationId xmlns:p14="http://schemas.microsoft.com/office/powerpoint/2010/main" val="15395974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Energy flow in community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Energy begins with the sun</a:t>
            </a:r>
          </a:p>
          <a:p>
            <a:pPr eaLnBrk="1" hangingPunct="1"/>
            <a:r>
              <a:rPr lang="en-US" smtClean="0"/>
              <a:t>Is lost as heat</a:t>
            </a:r>
          </a:p>
          <a:p>
            <a:pPr eaLnBrk="1" hangingPunct="1"/>
            <a:r>
              <a:rPr lang="en-US" smtClean="0"/>
              <a:t>Only 10 % is passed to the next level</a:t>
            </a:r>
          </a:p>
          <a:p>
            <a:pPr eaLnBrk="1" hangingPunct="1"/>
            <a:r>
              <a:rPr lang="en-US" smtClean="0"/>
              <a:t>Each extra level needs more organisms to support it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38503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3. </a:t>
            </a:r>
            <a:r>
              <a:rPr lang="en-US" b="1" smtClean="0"/>
              <a:t>Tropic levels</a:t>
            </a:r>
          </a:p>
        </p:txBody>
      </p:sp>
      <p:sp>
        <p:nvSpPr>
          <p:cNvPr id="270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447800"/>
            <a:ext cx="8229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/>
              <a:t>Food levels- </a:t>
            </a:r>
          </a:p>
          <a:p>
            <a:pPr eaLnBrk="1" hangingPunct="1">
              <a:defRPr/>
            </a:pPr>
            <a:r>
              <a:rPr lang="en-US" b="1" smtClean="0"/>
              <a:t>There is no limit to the number of levels</a:t>
            </a:r>
          </a:p>
          <a:p>
            <a:pPr eaLnBrk="1" hangingPunct="1">
              <a:defRPr/>
            </a:pPr>
            <a:r>
              <a:rPr lang="en-US" b="1" smtClean="0"/>
              <a:t>The higher  you go on the pyramid the </a:t>
            </a:r>
            <a:r>
              <a:rPr lang="en-US" b="1" smtClean="0">
                <a:solidFill>
                  <a:schemeClr val="accent2"/>
                </a:solidFill>
              </a:rPr>
              <a:t>less energy</a:t>
            </a:r>
            <a:r>
              <a:rPr lang="en-US" b="1" smtClean="0"/>
              <a:t> is available	</a:t>
            </a:r>
          </a:p>
          <a:p>
            <a:pPr eaLnBrk="1" hangingPunct="1">
              <a:defRPr/>
            </a:pPr>
            <a:r>
              <a:rPr lang="en-US" b="1" smtClean="0"/>
              <a:t>only 10% of the energy at one level can be used by  the next level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650857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635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Three possible kinds of pyramids</a:t>
            </a:r>
            <a:endParaRPr lang="en-US" sz="4000" smtClean="0"/>
          </a:p>
        </p:txBody>
      </p:sp>
      <p:sp>
        <p:nvSpPr>
          <p:cNvPr id="3061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u="sng" dirty="0" smtClean="0"/>
              <a:t> </a:t>
            </a:r>
            <a:r>
              <a:rPr lang="en-US" sz="2800" dirty="0" smtClean="0"/>
              <a:t>1) </a:t>
            </a:r>
            <a:r>
              <a:rPr lang="en-US" sz="2800" b="1" u="sng" dirty="0" smtClean="0"/>
              <a:t>pyramid of numbers:</a:t>
            </a:r>
            <a:r>
              <a:rPr lang="en-US" sz="2800" dirty="0" smtClean="0"/>
              <a:t> based on number of organisms at each level </a:t>
            </a:r>
          </a:p>
          <a:p>
            <a:pPr eaLnBrk="1" hangingPunct="1">
              <a:defRPr/>
            </a:pPr>
            <a:r>
              <a:rPr lang="en-US" sz="2800" dirty="0" smtClean="0"/>
              <a:t>2) </a:t>
            </a:r>
            <a:r>
              <a:rPr lang="en-US" sz="2800" b="1" u="sng" dirty="0" smtClean="0"/>
              <a:t>pyramid of biomass</a:t>
            </a:r>
            <a:r>
              <a:rPr lang="en-US" sz="2800" b="1" dirty="0" smtClean="0"/>
              <a:t>:</a:t>
            </a:r>
            <a:r>
              <a:rPr lang="en-US" sz="2800" dirty="0" smtClean="0"/>
              <a:t> Total mass of living tissue at each level: Mass of biological material;  calculated by multiplying the average weight for the organisms at that level times the estimated number </a:t>
            </a:r>
          </a:p>
          <a:p>
            <a:pPr eaLnBrk="1" hangingPunct="1">
              <a:defRPr/>
            </a:pPr>
            <a:r>
              <a:rPr lang="en-US" sz="2800" dirty="0" smtClean="0"/>
              <a:t>3) </a:t>
            </a:r>
            <a:r>
              <a:rPr lang="en-US" sz="2800" b="1" u="sng" dirty="0" smtClean="0"/>
              <a:t>Pyramid of energy</a:t>
            </a:r>
            <a:r>
              <a:rPr lang="en-US" sz="2800" dirty="0" smtClean="0"/>
              <a:t>: each succeeding trophic level is smaller b/c only a certain amount of prey is captured, or only a part of the food is used as part of organism's body while the rest is used as energy </a:t>
            </a:r>
          </a:p>
        </p:txBody>
      </p:sp>
    </p:spTree>
    <p:extLst>
      <p:ext uri="{BB962C8B-B14F-4D97-AF65-F5344CB8AC3E}">
        <p14:creationId xmlns:p14="http://schemas.microsoft.com/office/powerpoint/2010/main" val="13235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Individual organisms  interact with each other and their environment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509838"/>
            <a:ext cx="4419600" cy="3873500"/>
          </a:xfrm>
        </p:spPr>
        <p:txBody>
          <a:bodyPr>
            <a:normAutofit/>
          </a:bodyPr>
          <a:lstStyle/>
          <a:p>
            <a:r>
              <a:rPr lang="en-US" b="1" dirty="0" smtClean="0"/>
              <a:t>As cities expand, humans are moving into territories previously occupied by fields and wildlife.</a:t>
            </a:r>
          </a:p>
          <a:p>
            <a:r>
              <a:rPr lang="en-US" b="1" dirty="0" smtClean="0"/>
              <a:t>They are still in their native area when they turn over trashcans or get into yards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AutoShape 2" descr="cid:004901cad663$da993320$a18f7544@DBL5GD21"/>
          <p:cNvSpPr>
            <a:spLocks noChangeAspect="1" noChangeArrowheads="1"/>
          </p:cNvSpPr>
          <p:nvPr/>
        </p:nvSpPr>
        <p:spPr bwMode="auto">
          <a:xfrm>
            <a:off x="38100" y="-1951038"/>
            <a:ext cx="6096000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7" name="Picture 3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1" r="9421" b="22545"/>
          <a:stretch/>
        </p:blipFill>
        <p:spPr bwMode="auto">
          <a:xfrm>
            <a:off x="4201511" y="3505200"/>
            <a:ext cx="4950372" cy="315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98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smtClean="0"/>
              <a:t>Trophic Levels</a:t>
            </a:r>
            <a:r>
              <a:rPr lang="en-US" sz="4000" smtClean="0"/>
              <a:t/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309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smtClean="0"/>
              <a:t>1. </a:t>
            </a:r>
            <a:r>
              <a:rPr lang="en-US" sz="3600" b="1" u="sng" smtClean="0"/>
              <a:t>primary consumer</a:t>
            </a:r>
            <a:r>
              <a:rPr lang="en-US" sz="3600" b="1" smtClean="0"/>
              <a:t> – </a:t>
            </a:r>
          </a:p>
          <a:p>
            <a:pPr lvl="1" eaLnBrk="1" hangingPunct="1">
              <a:defRPr/>
            </a:pPr>
            <a:r>
              <a:rPr lang="en-US" sz="3200" b="1" smtClean="0"/>
              <a:t>FEEDS DIRECTLY ON PRODUCERS--a herbivore</a:t>
            </a:r>
          </a:p>
          <a:p>
            <a:pPr eaLnBrk="1" hangingPunct="1">
              <a:defRPr/>
            </a:pPr>
            <a:r>
              <a:rPr lang="en-US" sz="3600" b="1" smtClean="0"/>
              <a:t>2. </a:t>
            </a:r>
            <a:r>
              <a:rPr lang="en-US" sz="3600" b="1" u="sng" smtClean="0"/>
              <a:t>secondary consumer</a:t>
            </a:r>
            <a:r>
              <a:rPr lang="en-US" sz="3600" b="1" smtClean="0"/>
              <a:t>- eats primary consumers-carnivore</a:t>
            </a:r>
          </a:p>
          <a:p>
            <a:pPr eaLnBrk="1" hangingPunct="1">
              <a:defRPr/>
            </a:pPr>
            <a:r>
              <a:rPr lang="en-US" sz="3600" b="1" smtClean="0"/>
              <a:t>3.. </a:t>
            </a:r>
            <a:r>
              <a:rPr lang="en-US" sz="3600" b="1" u="sng" smtClean="0"/>
              <a:t>tertiary consumer-</a:t>
            </a:r>
            <a:r>
              <a:rPr lang="en-US" sz="3600" b="1" smtClean="0"/>
              <a:t> </a:t>
            </a:r>
          </a:p>
          <a:p>
            <a:pPr eaLnBrk="1" hangingPunct="1">
              <a:defRPr/>
            </a:pPr>
            <a:endParaRPr lang="en-US" sz="3600" b="1" smtClean="0"/>
          </a:p>
        </p:txBody>
      </p:sp>
    </p:spTree>
    <p:extLst>
      <p:ext uri="{BB962C8B-B14F-4D97-AF65-F5344CB8AC3E}">
        <p14:creationId xmlns:p14="http://schemas.microsoft.com/office/powerpoint/2010/main" val="139974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EL_MSLS_FoodChain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12025" cy="673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0" y="274638"/>
            <a:ext cx="2971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Energy Pyramid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477000" y="1600200"/>
            <a:ext cx="26670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Most energy available at bottom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Decreases each level up</a:t>
            </a:r>
          </a:p>
          <a:p>
            <a:pPr eaLnBrk="1" hangingPunct="1">
              <a:lnSpc>
                <a:spcPct val="90000"/>
              </a:lnSpc>
            </a:pPr>
            <a:endParaRPr 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Label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Trophic levels</a:t>
            </a:r>
          </a:p>
          <a:p>
            <a:pPr eaLnBrk="1" hangingPunct="1">
              <a:lnSpc>
                <a:spcPct val="90000"/>
              </a:lnSpc>
            </a:pPr>
            <a:endParaRPr lang="en-US" sz="2800" b="1" smtClean="0"/>
          </a:p>
        </p:txBody>
      </p:sp>
    </p:spTree>
    <p:extLst>
      <p:ext uri="{BB962C8B-B14F-4D97-AF65-F5344CB8AC3E}">
        <p14:creationId xmlns:p14="http://schemas.microsoft.com/office/powerpoint/2010/main" val="318508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8" name="Text Box 4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sp>
        <p:nvSpPr>
          <p:cNvPr id="292869" name="Text Box 5"/>
          <p:cNvSpPr txBox="1">
            <a:spLocks noChangeArrowheads="1"/>
          </p:cNvSpPr>
          <p:nvPr/>
        </p:nvSpPr>
        <p:spPr bwMode="auto">
          <a:xfrm>
            <a:off x="749576" y="1371600"/>
            <a:ext cx="7599293" cy="55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900" dirty="0">
                <a:solidFill>
                  <a:srgbClr val="003366"/>
                </a:solidFill>
              </a:rPr>
              <a:t>Ecological Pyramids</a:t>
            </a:r>
          </a:p>
        </p:txBody>
      </p:sp>
      <p:sp>
        <p:nvSpPr>
          <p:cNvPr id="292870" name="Text Box 6"/>
          <p:cNvSpPr txBox="1">
            <a:spLocks noChangeArrowheads="1"/>
          </p:cNvSpPr>
          <p:nvPr/>
        </p:nvSpPr>
        <p:spPr bwMode="auto">
          <a:xfrm>
            <a:off x="683316" y="1823145"/>
            <a:ext cx="7731815" cy="187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254000" indent="-2540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900"/>
              <a:t>A diagram that can show the relative amounts of energy, </a:t>
            </a:r>
            <a:r>
              <a:rPr lang="en-US" sz="2900">
                <a:solidFill>
                  <a:srgbClr val="A6000D"/>
                </a:solidFill>
              </a:rPr>
              <a:t>biomass</a:t>
            </a:r>
            <a:r>
              <a:rPr lang="en-US" sz="2900"/>
              <a:t>, or numbers of organisms at each trophic level in an organism</a:t>
            </a:r>
          </a:p>
        </p:txBody>
      </p:sp>
      <p:pic>
        <p:nvPicPr>
          <p:cNvPr id="292871" name="Picture 7" descr="audio_btn">
            <a:hlinkClick r:id="" action="ppaction://noaction">
              <a:snd r:embed="rId2" name="2.25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207" y="2812852"/>
            <a:ext cx="389283" cy="43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2874" name="Text Box 10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2.2 Flow of Energy in an Ecosystem</a:t>
            </a:r>
          </a:p>
        </p:txBody>
      </p:sp>
      <p:sp>
        <p:nvSpPr>
          <p:cNvPr id="292875" name="Text Box 11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  <p:pic>
        <p:nvPicPr>
          <p:cNvPr id="292876" name="Picture 12" descr="ch 2 im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838" y="3286125"/>
            <a:ext cx="5963478" cy="288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80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252537"/>
          </a:xfrm>
        </p:spPr>
        <p:txBody>
          <a:bodyPr/>
          <a:lstStyle/>
          <a:p>
            <a:r>
              <a:rPr lang="en-US" dirty="0" smtClean="0"/>
              <a:t>Ecological Pyramids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828800"/>
            <a:ext cx="8382000" cy="685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Only 10 % of energy is passed to next level</a:t>
            </a:r>
            <a:endParaRPr lang="en-US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43200"/>
            <a:ext cx="8745774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8081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Where does the energy go?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/>
          <a:lstStyle/>
          <a:p>
            <a:r>
              <a:rPr lang="en-US" dirty="0" smtClean="0"/>
              <a:t>Why do we have to eat more than 1 meal </a:t>
            </a:r>
            <a:r>
              <a:rPr lang="en-US" dirty="0" err="1" smtClean="0"/>
              <a:t>aday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6775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Flow of Energy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>
            <a:normAutofit/>
          </a:bodyPr>
          <a:lstStyle/>
          <a:p>
            <a:r>
              <a:rPr lang="en-US" dirty="0" smtClean="0"/>
              <a:t>Food chains, food webs and ecological pyramids are all models that show how energy moves in only one direction through the </a:t>
            </a:r>
            <a:r>
              <a:rPr lang="en-US" dirty="0" err="1" smtClean="0"/>
              <a:t>tropich</a:t>
            </a:r>
            <a:r>
              <a:rPr lang="en-US" dirty="0" smtClean="0"/>
              <a:t> </a:t>
            </a:r>
            <a:r>
              <a:rPr lang="en-US" dirty="0" err="1" smtClean="0"/>
              <a:t>levles</a:t>
            </a:r>
            <a:r>
              <a:rPr lang="en-US" dirty="0" smtClean="0"/>
              <a:t> of an ecosystem</a:t>
            </a:r>
          </a:p>
          <a:p>
            <a:r>
              <a:rPr lang="en-US" dirty="0" smtClean="0"/>
              <a:t>Some energy lost to heat</a:t>
            </a:r>
          </a:p>
          <a:p>
            <a:r>
              <a:rPr lang="en-US" dirty="0" smtClean="0"/>
              <a:t>Sunlight is </a:t>
            </a:r>
            <a:r>
              <a:rPr lang="en-US" dirty="0" err="1" smtClean="0"/>
              <a:t>souce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426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18872"/>
            <a:ext cx="8305800" cy="163677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4400" dirty="0"/>
              <a:t>According to the law of conservation of energy-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04800" y="2602521"/>
            <a:ext cx="8382000" cy="4026879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energy is neither lost or gained. Some is transferred at each tropic level </a:t>
            </a:r>
            <a:r>
              <a:rPr lang="en-US" dirty="0" err="1" smtClean="0"/>
              <a:t>enerters</a:t>
            </a:r>
            <a:r>
              <a:rPr lang="en-US" dirty="0" smtClean="0"/>
              <a:t> the environment as heat, but the total amount of energy remains the same.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5401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636712"/>
          </a:xfrm>
        </p:spPr>
        <p:txBody>
          <a:bodyPr/>
          <a:lstStyle/>
          <a:p>
            <a:r>
              <a:rPr lang="en-US" dirty="0" smtClean="0"/>
              <a:t>Pyramid of numbers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3949700" cy="4027487"/>
          </a:xfrm>
        </p:spPr>
        <p:txBody>
          <a:bodyPr/>
          <a:lstStyle/>
          <a:p>
            <a:r>
              <a:rPr lang="en-US" dirty="0" smtClean="0"/>
              <a:t>Population sizes decrease at each higher tropic level</a:t>
            </a:r>
          </a:p>
          <a:p>
            <a:r>
              <a:rPr lang="en-US" dirty="0" smtClean="0"/>
              <a:t>- Not always true (insects)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212" y="1828800"/>
            <a:ext cx="4613564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313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18872"/>
            <a:ext cx="8305800" cy="719328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Pyramid of </a:t>
            </a:r>
            <a:r>
              <a:rPr lang="en-US" dirty="0" err="1" smtClean="0"/>
              <a:t>Biomasss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5181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Each level in a pyramid of biomass represents the amount that the level above needs to consume to meet it’s needs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43200"/>
            <a:ext cx="4338570" cy="330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2669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871537"/>
          </a:xfrm>
        </p:spPr>
        <p:txBody>
          <a:bodyPr/>
          <a:lstStyle/>
          <a:p>
            <a:r>
              <a:rPr lang="en-US" dirty="0" smtClean="0"/>
              <a:t>Cycles in Nature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0" y="1295400"/>
            <a:ext cx="8382000" cy="1219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Matter is  recycled  (never lost) and is not replenished like energy from </a:t>
            </a:r>
            <a:r>
              <a:rPr lang="en-US" sz="2400" dirty="0" err="1" smtClean="0"/>
              <a:t>sunlgiht</a:t>
            </a:r>
            <a:endParaRPr lang="en-US" sz="24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2601913"/>
            <a:ext cx="8382000" cy="4027487"/>
          </a:xfrm>
        </p:spPr>
        <p:txBody>
          <a:bodyPr/>
          <a:lstStyle/>
          <a:p>
            <a:r>
              <a:rPr lang="en-US" dirty="0" smtClean="0"/>
              <a:t>There is a finite amount of matter</a:t>
            </a:r>
          </a:p>
          <a:p>
            <a:r>
              <a:rPr lang="en-US" dirty="0" smtClean="0"/>
              <a:t>The atoms that make up the </a:t>
            </a:r>
            <a:r>
              <a:rPr lang="en-US" dirty="0" err="1" smtClean="0"/>
              <a:t>boies</a:t>
            </a:r>
            <a:r>
              <a:rPr lang="en-US" dirty="0" smtClean="0"/>
              <a:t> of organisms alive today are the same atoms that have been on Earth since the beginning of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73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719137"/>
          </a:xfrm>
        </p:spPr>
        <p:txBody>
          <a:bodyPr/>
          <a:lstStyle/>
          <a:p>
            <a:r>
              <a:rPr lang="en-US" dirty="0" smtClean="0"/>
              <a:t>Natural History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76400"/>
            <a:ext cx="4114800" cy="4800600"/>
          </a:xfrm>
        </p:spPr>
        <p:txBody>
          <a:bodyPr>
            <a:normAutofit/>
          </a:bodyPr>
          <a:lstStyle/>
          <a:p>
            <a:r>
              <a:rPr lang="en-US" b="1" dirty="0"/>
              <a:t>The study of plants and animals, including where they grow and live, what they eat or what eats them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/>
          <a:lstStyle/>
          <a:p>
            <a:r>
              <a:rPr lang="en-US" b="1" dirty="0"/>
              <a:t>Includes Bird Watchers</a:t>
            </a:r>
          </a:p>
          <a:p>
            <a:endParaRPr lang="en-US" b="1" dirty="0"/>
          </a:p>
          <a:p>
            <a:r>
              <a:rPr lang="en-US" b="1" dirty="0"/>
              <a:t>Amateur weather collector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7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Text Box 2"/>
          <p:cNvSpPr txBox="1">
            <a:spLocks noChangeArrowheads="1"/>
          </p:cNvSpPr>
          <p:nvPr/>
        </p:nvSpPr>
        <p:spPr bwMode="auto">
          <a:xfrm>
            <a:off x="683316" y="1676400"/>
            <a:ext cx="7599293" cy="55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342900" indent="-3429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852488" indent="-342900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362075" indent="-342900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871663" indent="-342900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381250" indent="-34290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8384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956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528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100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900" dirty="0">
                <a:solidFill>
                  <a:srgbClr val="003366"/>
                </a:solidFill>
              </a:rPr>
              <a:t>The Water Cycle</a:t>
            </a:r>
            <a:endParaRPr lang="en-US" sz="2000" dirty="0">
              <a:solidFill>
                <a:srgbClr val="003366"/>
              </a:solidFill>
            </a:endParaRPr>
          </a:p>
        </p:txBody>
      </p:sp>
      <p:sp>
        <p:nvSpPr>
          <p:cNvPr id="293893" name="Text Box 5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pic>
        <p:nvPicPr>
          <p:cNvPr id="293900" name="Picture 12" descr="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8400"/>
            <a:ext cx="6452152" cy="375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3907" name="Text Box 19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2.3 Cycling of Matter</a:t>
            </a:r>
          </a:p>
        </p:txBody>
      </p:sp>
      <p:sp>
        <p:nvSpPr>
          <p:cNvPr id="293908" name="Text Box 20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3374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30300" y="119063"/>
            <a:ext cx="8013700" cy="871537"/>
          </a:xfrm>
        </p:spPr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4294967295"/>
          </p:nvPr>
        </p:nvSpPr>
        <p:spPr>
          <a:xfrm>
            <a:off x="1120775" y="1066800"/>
            <a:ext cx="8023225" cy="685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Evaporation, condensation, transpiration, precipitation</a:t>
            </a:r>
            <a:endParaRPr lang="en-US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39" y="1981201"/>
            <a:ext cx="7543800" cy="482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85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96200" cy="6096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The Carbon Cycle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334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/>
              <a:t>Life on earth is a carbon based. Carbon is molecule of life</a:t>
            </a:r>
            <a:endParaRPr lang="en-U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6162726" cy="442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4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Carbon dioxide + water </a:t>
            </a:r>
            <a:r>
              <a:rPr lang="en-US" dirty="0" smtClean="0">
                <a:sym typeface="Wingdings" pitchFamily="2" charset="2"/>
              </a:rPr>
              <a:t> glucose + oxygen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477215"/>
            <a:ext cx="864554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24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Nitrogen Cycle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sz="quarter" idx="1"/>
          </p:nvPr>
        </p:nvSpPr>
        <p:spPr>
          <a:xfrm>
            <a:off x="6324602" y="228600"/>
            <a:ext cx="2438398" cy="4876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78 % of </a:t>
            </a:r>
            <a:r>
              <a:rPr lang="en-US" dirty="0" err="1" smtClean="0"/>
              <a:t>atm</a:t>
            </a:r>
            <a:r>
              <a:rPr lang="en-US" dirty="0" smtClean="0"/>
              <a:t>- not  available to plants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Ammonia (urine), lightning, manure, 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6324602" cy="442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30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Text Box 3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sp>
        <p:nvSpPr>
          <p:cNvPr id="302084" name="Text Box 4"/>
          <p:cNvSpPr txBox="1">
            <a:spLocks noChangeArrowheads="1"/>
          </p:cNvSpPr>
          <p:nvPr/>
        </p:nvSpPr>
        <p:spPr bwMode="auto">
          <a:xfrm>
            <a:off x="4828489" y="1468041"/>
            <a:ext cx="3586642" cy="55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516" tIns="45263" rIns="90516" bIns="45263">
            <a:spAutoFit/>
          </a:bodyPr>
          <a:lstStyle>
            <a:lvl1pPr marL="342900" indent="-3429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852488" indent="-342900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362075" indent="-342900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871663" indent="-342900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381250" indent="-34290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8384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956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528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100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900" dirty="0">
                <a:solidFill>
                  <a:srgbClr val="003366"/>
                </a:solidFill>
              </a:rPr>
              <a:t>The Nitrogen Cycle</a:t>
            </a:r>
            <a:endParaRPr lang="en-US" sz="2000" dirty="0">
              <a:solidFill>
                <a:srgbClr val="003366"/>
              </a:solidFill>
            </a:endParaRPr>
          </a:p>
        </p:txBody>
      </p:sp>
      <p:sp>
        <p:nvSpPr>
          <p:cNvPr id="302085" name="Text Box 5"/>
          <p:cNvSpPr txBox="1">
            <a:spLocks noChangeArrowheads="1"/>
          </p:cNvSpPr>
          <p:nvPr/>
        </p:nvSpPr>
        <p:spPr bwMode="auto">
          <a:xfrm>
            <a:off x="4828489" y="2831158"/>
            <a:ext cx="3888684" cy="283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342900" indent="-3429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852488" indent="-342900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362075" indent="-342900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871663" indent="-342900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381250" indent="-34290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8384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956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528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100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A6000D"/>
              </a:buClr>
              <a:buFont typeface="Wingdings" pitchFamily="2" charset="2"/>
              <a:buChar char="§"/>
            </a:pPr>
            <a:r>
              <a:rPr lang="en-US" sz="2900" dirty="0"/>
              <a:t>The capture and conversion of nitrogen into a form that is useable by plants is called </a:t>
            </a:r>
            <a:r>
              <a:rPr lang="en-US" sz="2900" dirty="0">
                <a:solidFill>
                  <a:srgbClr val="A6000D"/>
                </a:solidFill>
              </a:rPr>
              <a:t>nitrogen fixation</a:t>
            </a:r>
            <a:r>
              <a:rPr lang="en-US" sz="2900" dirty="0"/>
              <a:t>.</a:t>
            </a:r>
            <a:endParaRPr lang="en-US" sz="2000" dirty="0"/>
          </a:p>
        </p:txBody>
      </p:sp>
      <p:pic>
        <p:nvPicPr>
          <p:cNvPr id="302091" name="Picture 11" descr="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57" y="1219200"/>
            <a:ext cx="4654232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2099" name="Text Box 19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2.3 Cycling of Matter</a:t>
            </a:r>
          </a:p>
        </p:txBody>
      </p:sp>
      <p:sp>
        <p:nvSpPr>
          <p:cNvPr id="302100" name="Text Box 20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365740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Cycles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143000" y="3657600"/>
            <a:ext cx="7239000" cy="2971800"/>
          </a:xfrm>
        </p:spPr>
        <p:txBody>
          <a:bodyPr>
            <a:normAutofit/>
          </a:bodyPr>
          <a:lstStyle/>
          <a:p>
            <a:r>
              <a:rPr lang="en-US" dirty="0" smtClean="0"/>
              <a:t>Materials other than water, </a:t>
            </a:r>
            <a:r>
              <a:rPr lang="en-US" dirty="0" err="1" smtClean="0"/>
              <a:t>caarbon</a:t>
            </a:r>
            <a:r>
              <a:rPr lang="en-US" dirty="0" smtClean="0"/>
              <a:t> and nitrogen cycle through the ecosystem.</a:t>
            </a:r>
          </a:p>
          <a:p>
            <a:r>
              <a:rPr lang="en-US" dirty="0" smtClean="0"/>
              <a:t>Sulfur, calcium and phosphorus also cycle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76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3733800" cy="1143000"/>
          </a:xfrm>
        </p:spPr>
        <p:txBody>
          <a:bodyPr/>
          <a:lstStyle/>
          <a:p>
            <a:pPr eaLnBrk="1" hangingPunct="1"/>
            <a:r>
              <a:rPr lang="en-US" b="1" smtClean="0">
                <a:effectLst/>
              </a:rPr>
              <a:t>Nitrogen</a:t>
            </a:r>
          </a:p>
        </p:txBody>
      </p:sp>
      <p:sp>
        <p:nvSpPr>
          <p:cNvPr id="29491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smtClean="0">
                <a:effectLst/>
              </a:rPr>
              <a:t>Added to soil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200" b="1" smtClean="0">
                <a:effectLst/>
              </a:rPr>
              <a:t>decomposition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200" b="1" smtClean="0">
                <a:effectLst/>
              </a:rPr>
              <a:t>Fertilizers - </a:t>
            </a:r>
            <a:r>
              <a:rPr lang="en-US" sz="3200" smtClean="0"/>
              <a:t>(manure &amp; synthetic)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200" b="1" smtClean="0">
                <a:effectLst/>
              </a:rPr>
              <a:t>Rain from thunder storms</a:t>
            </a:r>
          </a:p>
        </p:txBody>
      </p:sp>
      <p:sp>
        <p:nvSpPr>
          <p:cNvPr id="294920" name="Rectangle 8"/>
          <p:cNvSpPr>
            <a:spLocks noGrp="1" noChangeArrowheads="1"/>
          </p:cNvSpPr>
          <p:nvPr>
            <p:ph sz="quarter" idx="2"/>
          </p:nvPr>
        </p:nvSpPr>
        <p:spPr>
          <a:xfrm>
            <a:off x="4800600" y="457200"/>
            <a:ext cx="4038600" cy="1676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600" smtClean="0"/>
              <a:t>Legumes- plants with nodules on roots w/bacteria</a:t>
            </a:r>
            <a:endParaRPr lang="en-US" smtClean="0"/>
          </a:p>
        </p:txBody>
      </p:sp>
      <p:pic>
        <p:nvPicPr>
          <p:cNvPr id="90117" name="Picture 9" descr="nodu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2133600"/>
            <a:ext cx="30226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665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smtClean="0">
                <a:solidFill>
                  <a:schemeClr val="tx1"/>
                </a:solidFill>
                <a:effectLst/>
              </a:rPr>
              <a:t>excess Nitrogen in waterways</a:t>
            </a:r>
          </a:p>
        </p:txBody>
      </p:sp>
      <p:sp>
        <p:nvSpPr>
          <p:cNvPr id="9113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effectLst/>
              </a:rPr>
              <a:t>can cause major algae blooms and harm an ecosystem</a:t>
            </a:r>
          </a:p>
          <a:p>
            <a:pPr eaLnBrk="1" hangingPunct="1">
              <a:buFont typeface="Wingdings" pitchFamily="2" charset="2"/>
              <a:buNone/>
            </a:pPr>
            <a:endParaRPr lang="en-US" b="1" smtClean="0">
              <a:effectLst/>
            </a:endParaRPr>
          </a:p>
          <a:p>
            <a:pPr eaLnBrk="1" hangingPunct="1"/>
            <a:r>
              <a:rPr lang="en-US" smtClean="0">
                <a:effectLst/>
              </a:rPr>
              <a:t> causes blue baby syndrome</a:t>
            </a:r>
          </a:p>
        </p:txBody>
      </p:sp>
      <p:pic>
        <p:nvPicPr>
          <p:cNvPr id="91140" name="Picture 10" descr="alggy%20bll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2" r="20848"/>
          <a:stretch>
            <a:fillRect/>
          </a:stretch>
        </p:blipFill>
        <p:spPr bwMode="auto">
          <a:xfrm>
            <a:off x="4495800" y="1524000"/>
            <a:ext cx="422275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168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152400"/>
            <a:ext cx="4724400" cy="990600"/>
          </a:xfrm>
        </p:spPr>
        <p:txBody>
          <a:bodyPr>
            <a:normAutofit/>
          </a:bodyPr>
          <a:lstStyle/>
          <a:p>
            <a:r>
              <a:rPr lang="en-US" dirty="0"/>
              <a:t>Phosphorus </a:t>
            </a:r>
            <a:r>
              <a:rPr lang="en-US" dirty="0" smtClean="0"/>
              <a:t>is essential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648200" y="1219201"/>
            <a:ext cx="4191000" cy="1143000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/>
              <a:t>All organisms need phosphorus</a:t>
            </a:r>
          </a:p>
          <a:p>
            <a:r>
              <a:rPr lang="en-US" sz="2400" dirty="0"/>
              <a:t>It is Necessary for growth and development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4191000" cy="5715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Short cycle</a:t>
            </a:r>
          </a:p>
          <a:p>
            <a:r>
              <a:rPr lang="en-US" dirty="0" smtClean="0"/>
              <a:t>Plants absorb from soil</a:t>
            </a:r>
          </a:p>
          <a:p>
            <a:r>
              <a:rPr lang="en-US" dirty="0" smtClean="0"/>
              <a:t>Eaten, </a:t>
            </a:r>
            <a:r>
              <a:rPr lang="en-US" dirty="0" err="1" smtClean="0"/>
              <a:t>animsl</a:t>
            </a:r>
            <a:r>
              <a:rPr lang="en-US" dirty="0" smtClean="0"/>
              <a:t> dies , decompose and is returned to soil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191000" y="2819400"/>
            <a:ext cx="3962400" cy="3352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Long cycle</a:t>
            </a:r>
          </a:p>
          <a:p>
            <a:r>
              <a:rPr lang="en-US" dirty="0" smtClean="0"/>
              <a:t>Phosphates wash into water and are locked in rock</a:t>
            </a:r>
          </a:p>
          <a:p>
            <a:r>
              <a:rPr lang="en-US" dirty="0" smtClean="0"/>
              <a:t>Millions of years later- rock is exposed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119063"/>
            <a:ext cx="8305800" cy="1023937"/>
          </a:xfrm>
        </p:spPr>
        <p:txBody>
          <a:bodyPr>
            <a:noAutofit/>
          </a:bodyPr>
          <a:lstStyle/>
          <a:p>
            <a:r>
              <a:rPr lang="en-US" sz="3600" dirty="0" smtClean="0"/>
              <a:t>Ecosystem</a:t>
            </a:r>
            <a:br>
              <a:rPr lang="en-US" sz="3600" dirty="0" smtClean="0"/>
            </a:br>
            <a:r>
              <a:rPr lang="en-US" sz="3600" dirty="0" smtClean="0"/>
              <a:t>Ex. Of biotic/abiotic, types of  symbiosis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522413"/>
            <a:ext cx="3130550" cy="480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biotic (living or derived from living things)</a:t>
            </a:r>
          </a:p>
          <a:p>
            <a:pPr>
              <a:defRPr/>
            </a:pPr>
            <a:r>
              <a:rPr lang="en-US" dirty="0"/>
              <a:t>abiotic factors which impact on them. </a:t>
            </a:r>
          </a:p>
          <a:p>
            <a:endParaRPr 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996" y="1752600"/>
            <a:ext cx="601400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56307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30300" y="119063"/>
            <a:ext cx="8013700" cy="1252537"/>
          </a:xfrm>
        </p:spPr>
        <p:txBody>
          <a:bodyPr/>
          <a:lstStyle/>
          <a:p>
            <a:pPr algn="ctr"/>
            <a:r>
              <a:rPr lang="en-US" dirty="0" smtClean="0"/>
              <a:t>Phosphorus cycle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5544"/>
            <a:ext cx="7715250" cy="509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9" name="Text Box 3"/>
          <p:cNvSpPr txBox="1">
            <a:spLocks noChangeArrowheads="1"/>
          </p:cNvSpPr>
          <p:nvPr/>
        </p:nvSpPr>
        <p:spPr bwMode="auto">
          <a:xfrm>
            <a:off x="1358348" y="-13395"/>
            <a:ext cx="2529596" cy="36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chemeClr val="bg1"/>
                </a:solidFill>
              </a:rPr>
              <a:t>Principles of Ecology</a:t>
            </a:r>
          </a:p>
        </p:txBody>
      </p:sp>
      <p:sp>
        <p:nvSpPr>
          <p:cNvPr id="306180" name="Text Box 4"/>
          <p:cNvSpPr txBox="1">
            <a:spLocks noChangeArrowheads="1"/>
          </p:cNvSpPr>
          <p:nvPr/>
        </p:nvSpPr>
        <p:spPr bwMode="auto">
          <a:xfrm>
            <a:off x="683316" y="1503908"/>
            <a:ext cx="7864337" cy="55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marL="342900" indent="-342900"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852488" indent="-342900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362075" indent="-342900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871663" indent="-342900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381250" indent="-34290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8384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956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528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10050" indent="-34290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None/>
            </a:pPr>
            <a:r>
              <a:rPr lang="en-US" sz="2900" dirty="0">
                <a:solidFill>
                  <a:srgbClr val="003366"/>
                </a:solidFill>
              </a:rPr>
              <a:t>The Phosphorus Cycle</a:t>
            </a:r>
            <a:endParaRPr lang="en-US" sz="2000" dirty="0">
              <a:solidFill>
                <a:srgbClr val="003366"/>
              </a:solidFill>
            </a:endParaRPr>
          </a:p>
        </p:txBody>
      </p:sp>
      <p:pic>
        <p:nvPicPr>
          <p:cNvPr id="306187" name="Picture 11" descr="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88" y="1999119"/>
            <a:ext cx="8330613" cy="440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6194" name="Text Box 18"/>
          <p:cNvSpPr txBox="1">
            <a:spLocks noChangeArrowheads="1"/>
          </p:cNvSpPr>
          <p:nvPr/>
        </p:nvSpPr>
        <p:spPr bwMode="auto">
          <a:xfrm>
            <a:off x="593587" y="483692"/>
            <a:ext cx="7773229" cy="47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500" b="1">
                <a:solidFill>
                  <a:srgbClr val="A6000D"/>
                </a:solidFill>
              </a:rPr>
              <a:t>2.3 Cycling of Matter</a:t>
            </a:r>
          </a:p>
        </p:txBody>
      </p:sp>
      <p:sp>
        <p:nvSpPr>
          <p:cNvPr id="306195" name="Text Box 19"/>
          <p:cNvSpPr txBox="1">
            <a:spLocks noChangeArrowheads="1"/>
          </p:cNvSpPr>
          <p:nvPr/>
        </p:nvSpPr>
        <p:spPr bwMode="auto">
          <a:xfrm>
            <a:off x="35892" y="14883"/>
            <a:ext cx="126171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516" tIns="45263" rIns="90516" bIns="45263">
            <a:spAutoFit/>
          </a:bodyPr>
          <a:lstStyle>
            <a:lvl1pPr defTabSz="1019175">
              <a:defRPr>
                <a:solidFill>
                  <a:schemeClr val="tx1"/>
                </a:solidFill>
                <a:latin typeface="Arial" charset="0"/>
              </a:defRPr>
            </a:lvl1pPr>
            <a:lvl2pPr marL="509588" defTabSz="1019175">
              <a:defRPr>
                <a:solidFill>
                  <a:schemeClr val="tx1"/>
                </a:solidFill>
                <a:latin typeface="Arial" charset="0"/>
              </a:defRPr>
            </a:lvl2pPr>
            <a:lvl3pPr marL="1019175" defTabSz="1019175">
              <a:defRPr>
                <a:solidFill>
                  <a:schemeClr val="tx1"/>
                </a:solidFill>
                <a:latin typeface="Arial" charset="0"/>
              </a:defRPr>
            </a:lvl3pPr>
            <a:lvl4pPr marL="1528763" defTabSz="1019175">
              <a:defRPr>
                <a:solidFill>
                  <a:schemeClr val="tx1"/>
                </a:solidFill>
                <a:latin typeface="Arial" charset="0"/>
              </a:defRPr>
            </a:lvl4pPr>
            <a:lvl5pPr marL="2038350" defTabSz="1019175">
              <a:defRPr>
                <a:solidFill>
                  <a:schemeClr val="tx1"/>
                </a:solidFill>
                <a:latin typeface="Arial" charset="0"/>
              </a:defRPr>
            </a:lvl5pPr>
            <a:lvl6pPr marL="24955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527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99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67150" defTabSz="10191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b="1">
                <a:solidFill>
                  <a:srgbClr val="A6000D"/>
                </a:solidFill>
              </a:rPr>
              <a:t>Chapter 2</a:t>
            </a:r>
          </a:p>
        </p:txBody>
      </p:sp>
    </p:spTree>
    <p:extLst>
      <p:ext uri="{BB962C8B-B14F-4D97-AF65-F5344CB8AC3E}">
        <p14:creationId xmlns:p14="http://schemas.microsoft.com/office/powerpoint/2010/main" val="263309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Phosphorus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30935"/>
            <a:ext cx="7035800" cy="571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89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3200" y="152400"/>
            <a:ext cx="59436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Nitrogen Cycle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27620"/>
            <a:ext cx="8991600" cy="583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08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Everglades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Lake Okeechobee over flowed producing marshy area</a:t>
            </a:r>
          </a:p>
          <a:p>
            <a:r>
              <a:rPr lang="en-US" dirty="0" smtClean="0"/>
              <a:t>Development limited water to lake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2"/>
          </p:nvPr>
        </p:nvSpPr>
        <p:spPr>
          <a:xfrm>
            <a:off x="4632198" y="3352800"/>
            <a:ext cx="4041648" cy="2801112"/>
          </a:xfrm>
        </p:spPr>
        <p:txBody>
          <a:bodyPr>
            <a:normAutofit/>
          </a:bodyPr>
          <a:lstStyle/>
          <a:p>
            <a:r>
              <a:rPr lang="en-US" dirty="0" smtClean="0"/>
              <a:t>90 % wading birds</a:t>
            </a:r>
          </a:p>
          <a:p>
            <a:r>
              <a:rPr lang="en-US" dirty="0" smtClean="0"/>
              <a:t>70% other wildlife listed as threatened or endangered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913" y="0"/>
            <a:ext cx="395908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8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has priority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City dwellers </a:t>
            </a:r>
            <a:r>
              <a:rPr lang="en-US" dirty="0" err="1" smtClean="0"/>
              <a:t>needsing</a:t>
            </a:r>
            <a:r>
              <a:rPr lang="en-US" dirty="0" smtClean="0"/>
              <a:t> drinking water</a:t>
            </a:r>
          </a:p>
          <a:p>
            <a:r>
              <a:rPr lang="en-US" dirty="0" smtClean="0"/>
              <a:t>Farmers needing to irrigate crops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181600" y="1676400"/>
            <a:ext cx="3962400" cy="4724400"/>
          </a:xfrm>
        </p:spPr>
        <p:txBody>
          <a:bodyPr/>
          <a:lstStyle/>
          <a:p>
            <a:r>
              <a:rPr lang="en-US" dirty="0" smtClean="0"/>
              <a:t>Wildlife?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1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1"/>
            <a:ext cx="8972366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1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17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312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682555" cy="619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5852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-28107"/>
            <a:ext cx="4648200" cy="691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192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b="1" smtClean="0"/>
              <a:t>ECOLOGY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219200"/>
            <a:ext cx="8229600" cy="493712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smtClean="0"/>
              <a:t>the study of the flow of energy and materials with  an ecosystem and the interactions between plants and animals that live there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65409111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EOC 30:1 Populations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There are many methods for counting the living things in a population</a:t>
            </a:r>
          </a:p>
          <a:p>
            <a:pPr eaLnBrk="1" hangingPunct="1"/>
            <a:r>
              <a:rPr lang="en-US" smtClean="0"/>
              <a:t>A change in population size can be caused b a change in birth or death rates</a:t>
            </a:r>
          </a:p>
          <a:p>
            <a:pPr eaLnBrk="1" hangingPunct="1"/>
            <a:r>
              <a:rPr lang="en-US" smtClean="0"/>
              <a:t>Limiting factors keep populations from increasing forever</a:t>
            </a:r>
          </a:p>
        </p:txBody>
      </p:sp>
    </p:spTree>
    <p:extLst>
      <p:ext uri="{BB962C8B-B14F-4D97-AF65-F5344CB8AC3E}">
        <p14:creationId xmlns:p14="http://schemas.microsoft.com/office/powerpoint/2010/main" val="372491143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30:3 Energy in a community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The energy in a community comes originally from the sun. It is passed through the community as food.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Food chains are connected to form food webs.</a:t>
            </a:r>
          </a:p>
        </p:txBody>
      </p:sp>
    </p:spTree>
    <p:extLst>
      <p:ext uri="{BB962C8B-B14F-4D97-AF65-F5344CB8AC3E}">
        <p14:creationId xmlns:p14="http://schemas.microsoft.com/office/powerpoint/2010/main" val="105893667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smtClean="0"/>
              <a:t>EOC</a:t>
            </a:r>
            <a:br>
              <a:rPr lang="en-US" sz="4000" smtClean="0"/>
            </a:br>
            <a:r>
              <a:rPr lang="en-US" sz="4000" smtClean="0"/>
              <a:t>30:4 Relationships in a community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In mutualism, two living things depend on each other</a:t>
            </a:r>
          </a:p>
          <a:p>
            <a:pPr eaLnBrk="1" hangingPunct="1"/>
            <a:r>
              <a:rPr lang="en-US" smtClean="0"/>
              <a:t>Commensalism is a relationship in which one organism benefits and the other is unaffected.</a:t>
            </a:r>
          </a:p>
          <a:p>
            <a:pPr eaLnBrk="1" hangingPunct="1"/>
            <a:r>
              <a:rPr lang="en-US" smtClean="0"/>
              <a:t>In parasitism, the host is harmed but not killed. A predator kills its prey</a:t>
            </a:r>
          </a:p>
        </p:txBody>
      </p:sp>
    </p:spTree>
    <p:extLst>
      <p:ext uri="{BB962C8B-B14F-4D97-AF65-F5344CB8AC3E}">
        <p14:creationId xmlns:p14="http://schemas.microsoft.com/office/powerpoint/2010/main" val="4275070466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4767</TotalTime>
  <Words>2320</Words>
  <Application>Microsoft Office PowerPoint</Application>
  <PresentationFormat>On-screen Show (4:3)</PresentationFormat>
  <Paragraphs>408</Paragraphs>
  <Slides>92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92</vt:i4>
      </vt:variant>
    </vt:vector>
  </HeadingPairs>
  <TitlesOfParts>
    <vt:vector size="95" baseType="lpstr">
      <vt:lpstr>1_Custom Design</vt:lpstr>
      <vt:lpstr>Custom Design</vt:lpstr>
      <vt:lpstr>Origin</vt:lpstr>
      <vt:lpstr>Biology  ch 2 </vt:lpstr>
      <vt:lpstr>PowerPoint Presentation</vt:lpstr>
      <vt:lpstr>PowerPoint Presentation</vt:lpstr>
      <vt:lpstr>You will Describe ecology and the work of ecologist Identify important aspects of an organism’s environment Trace the flow of energy and nutrients in the living and nonliving worlds </vt:lpstr>
      <vt:lpstr>Why is an understanding of the environment important?</vt:lpstr>
      <vt:lpstr>Individual organisms  interact with each other and their environment</vt:lpstr>
      <vt:lpstr>Natural History</vt:lpstr>
      <vt:lpstr>Ecosystem Ex. Of biotic/abiotic, types of  symbiosis</vt:lpstr>
      <vt:lpstr>ECOLOGY</vt:lpstr>
      <vt:lpstr>If you were to study a species you would need to include:</vt:lpstr>
      <vt:lpstr>Growth </vt:lpstr>
      <vt:lpstr>Life Cycles</vt:lpstr>
      <vt:lpstr>Levels of organization</vt:lpstr>
      <vt:lpstr>PowerPoint Presentation</vt:lpstr>
      <vt:lpstr>Interactions within communities</vt:lpstr>
      <vt:lpstr>PowerPoint Presentation</vt:lpstr>
      <vt:lpstr>Species-</vt:lpstr>
      <vt:lpstr>population-</vt:lpstr>
      <vt:lpstr>Communities-</vt:lpstr>
      <vt:lpstr>Ecosystem</vt:lpstr>
      <vt:lpstr>PowerPoint Presentation</vt:lpstr>
      <vt:lpstr>Biomes</vt:lpstr>
      <vt:lpstr>Adaptation &amp; change</vt:lpstr>
      <vt:lpstr>PowerPoint Presentation</vt:lpstr>
      <vt:lpstr>Organisms in Ecosystems HABITAT</vt:lpstr>
      <vt:lpstr>Niche</vt:lpstr>
      <vt:lpstr>A niche</vt:lpstr>
      <vt:lpstr>Niche</vt:lpstr>
      <vt:lpstr>Surviving in difficult habitats</vt:lpstr>
      <vt:lpstr>Symbiosis</vt:lpstr>
      <vt:lpstr>Symbiosis- Mutualism</vt:lpstr>
      <vt:lpstr>Symbiosis- Commensalisms</vt:lpstr>
      <vt:lpstr>Symbiosis- Parasitism</vt:lpstr>
      <vt:lpstr>Predation- </vt:lpstr>
      <vt:lpstr>Competition</vt:lpstr>
      <vt:lpstr>Community Relationships</vt:lpstr>
      <vt:lpstr>2.2 objectives</vt:lpstr>
      <vt:lpstr>Food Chain-  Sun is energy source</vt:lpstr>
      <vt:lpstr>exceptions</vt:lpstr>
      <vt:lpstr>How organisms obtain Energy</vt:lpstr>
      <vt:lpstr>PowerPoint Presentation</vt:lpstr>
      <vt:lpstr>How organisms obtain energy</vt:lpstr>
      <vt:lpstr>consumer-obtain their energy by eating other organisms- (other feed) </vt:lpstr>
      <vt:lpstr>PowerPoint Presentation</vt:lpstr>
      <vt:lpstr>What problems might  occur if their were no scavengers?</vt:lpstr>
      <vt:lpstr>Heterotrops- Decomposer</vt:lpstr>
      <vt:lpstr>Flow of energy in Ecosystems Cycles of matter </vt:lpstr>
      <vt:lpstr>PowerPoint Presentation</vt:lpstr>
      <vt:lpstr>Food Chains</vt:lpstr>
      <vt:lpstr>PowerPoint Presentation</vt:lpstr>
      <vt:lpstr>Food chain</vt:lpstr>
      <vt:lpstr>PowerPoint Presentation</vt:lpstr>
      <vt:lpstr>Food web</vt:lpstr>
      <vt:lpstr>PowerPoint Presentation</vt:lpstr>
      <vt:lpstr>Food Web</vt:lpstr>
      <vt:lpstr>Foodweb</vt:lpstr>
      <vt:lpstr>Energy flow in community</vt:lpstr>
      <vt:lpstr>3. Tropic levels</vt:lpstr>
      <vt:lpstr>Three possible kinds of pyramids</vt:lpstr>
      <vt:lpstr>Trophic Levels </vt:lpstr>
      <vt:lpstr>Energy Pyramid</vt:lpstr>
      <vt:lpstr>PowerPoint Presentation</vt:lpstr>
      <vt:lpstr>Ecological Pyramids</vt:lpstr>
      <vt:lpstr>Where does the energy go?</vt:lpstr>
      <vt:lpstr>Flow of Energy</vt:lpstr>
      <vt:lpstr>According to the law of conservation of energy- </vt:lpstr>
      <vt:lpstr>Pyramid of numbers</vt:lpstr>
      <vt:lpstr>Pyramid of Biomasss</vt:lpstr>
      <vt:lpstr>Cycles in Nature</vt:lpstr>
      <vt:lpstr>PowerPoint Presentation</vt:lpstr>
      <vt:lpstr>Water Cycle</vt:lpstr>
      <vt:lpstr>The Carbon Cycle</vt:lpstr>
      <vt:lpstr>PowerPoint Presentation</vt:lpstr>
      <vt:lpstr>Nitrogen Cycle</vt:lpstr>
      <vt:lpstr>PowerPoint Presentation</vt:lpstr>
      <vt:lpstr>Cycles</vt:lpstr>
      <vt:lpstr>Nitrogen</vt:lpstr>
      <vt:lpstr>excess Nitrogen in waterways</vt:lpstr>
      <vt:lpstr>Phosphorus is essential</vt:lpstr>
      <vt:lpstr>Phosphorus cycle</vt:lpstr>
      <vt:lpstr>PowerPoint Presentation</vt:lpstr>
      <vt:lpstr>Phosphorus cycle</vt:lpstr>
      <vt:lpstr>Nitrogen Cycle</vt:lpstr>
      <vt:lpstr>Everglades</vt:lpstr>
      <vt:lpstr>What has priority</vt:lpstr>
      <vt:lpstr>PowerPoint Presentation</vt:lpstr>
      <vt:lpstr>PowerPoint Presentation</vt:lpstr>
      <vt:lpstr>PowerPoint Presentation</vt:lpstr>
      <vt:lpstr>PowerPoint Presentation</vt:lpstr>
      <vt:lpstr>EOC 30:1 Populations</vt:lpstr>
      <vt:lpstr>30:3 Energy in a community</vt:lpstr>
      <vt:lpstr>EOC 30:4 Relationships in a community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Conceptual Physics</dc:title>
  <dc:creator>Vicki</dc:creator>
  <cp:lastModifiedBy>vhassell</cp:lastModifiedBy>
  <cp:revision>171</cp:revision>
  <cp:lastPrinted>2013-09-19T15:00:04Z</cp:lastPrinted>
  <dcterms:created xsi:type="dcterms:W3CDTF">2010-08-04T02:41:54Z</dcterms:created>
  <dcterms:modified xsi:type="dcterms:W3CDTF">2014-09-23T14:34:31Z</dcterms:modified>
</cp:coreProperties>
</file>